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Lato" charset="1" panose="020F0502020204030203"/>
      <p:regular r:id="rId23"/>
    </p:embeddedFont>
    <p:embeddedFont>
      <p:font typeface="Poppins" charset="1" panose="00000500000000000000"/>
      <p:regular r:id="rId24"/>
    </p:embeddedFont>
    <p:embeddedFont>
      <p:font typeface="Poppins Bold" charset="1" panose="00000800000000000000"/>
      <p:regular r:id="rId25"/>
    </p:embeddedFont>
    <p:embeddedFont>
      <p:font typeface="Lato Bold" charset="1" panose="020F0502020204030203"/>
      <p:regular r:id="rId26"/>
    </p:embeddedFont>
    <p:embeddedFont>
      <p:font typeface="Canva Sans Bold" charset="1" panose="020B0803030501040103"/>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svg>
</file>

<file path=ppt/media/image14.jpeg>
</file>

<file path=ppt/media/image15.png>
</file>

<file path=ppt/media/image16.png>
</file>

<file path=ppt/media/image17.png>
</file>

<file path=ppt/media/image18.png>
</file>

<file path=ppt/media/image19.png>
</file>

<file path=ppt/media/image2.svg>
</file>

<file path=ppt/media/image20.svg>
</file>

<file path=ppt/media/image21.png>
</file>

<file path=ppt/media/image22.png>
</file>

<file path=ppt/media/image23.jpe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31.png>
</file>

<file path=ppt/media/image32.png>
</file>

<file path=ppt/media/image33.jpeg>
</file>

<file path=ppt/media/image34.png>
</file>

<file path=ppt/media/image35.jpeg>
</file>

<file path=ppt/media/image36.jpe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3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3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jpeg" Type="http://schemas.openxmlformats.org/officeDocument/2006/relationships/image"/><Relationship Id="rId3" Target="../media/image34.png" Type="http://schemas.openxmlformats.org/officeDocument/2006/relationships/image"/><Relationship Id="rId4" Target="../media/image10.png" Type="http://schemas.openxmlformats.org/officeDocument/2006/relationships/image"/><Relationship Id="rId5" Target="../media/image35.jpeg" Type="http://schemas.openxmlformats.org/officeDocument/2006/relationships/image"/><Relationship Id="rId6" Target="../media/image36.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pn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7.png" Type="http://schemas.openxmlformats.org/officeDocument/2006/relationships/image"/><Relationship Id="rId4" Target="../media/image16.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https://www.fortunebusinessinsights.com/online-trading-platform-market-104934?utm_source=chatgpt.com" TargetMode="External" Type="http://schemas.openxmlformats.org/officeDocument/2006/relationships/hyperlink"/><Relationship Id="rId6" Target="https://www.statista.com/outlook/dmo/fintech/digital-assets/cryptocurrencies/worldwide?utm_source=chatgpt.com" TargetMode="External" Type="http://schemas.openxmlformats.org/officeDocument/2006/relationships/hyperlink"/></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11" Target="../media/image26.png" Type="http://schemas.openxmlformats.org/officeDocument/2006/relationships/image"/><Relationship Id="rId12" Target="../media/image27.png" Type="http://schemas.openxmlformats.org/officeDocument/2006/relationships/image"/><Relationship Id="rId13" Target="../media/image7.png" Type="http://schemas.openxmlformats.org/officeDocument/2006/relationships/image"/><Relationship Id="rId14" Target="../media/image8.svg" Type="http://schemas.openxmlformats.org/officeDocument/2006/relationships/image"/><Relationship Id="rId2" Target="../media/image15.png" Type="http://schemas.openxmlformats.org/officeDocument/2006/relationships/image"/><Relationship Id="rId3" Target="../media/image16.pn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21.png" Type="http://schemas.openxmlformats.org/officeDocument/2006/relationships/image"/><Relationship Id="rId7" Target="../media/image22.png" Type="http://schemas.openxmlformats.org/officeDocument/2006/relationships/image"/><Relationship Id="rId8" Target="../media/image23.jpeg" Type="http://schemas.openxmlformats.org/officeDocument/2006/relationships/image"/><Relationship Id="rId9" Target="../media/image2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28.jpeg" Type="http://schemas.openxmlformats.org/officeDocument/2006/relationships/image"/><Relationship Id="rId5" Target="../media/image29.jpeg" Type="http://schemas.openxmlformats.org/officeDocument/2006/relationships/image"/><Relationship Id="rId6" Target="../media/image3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2912044" y="9087485"/>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173813"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92866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2756967" y="3140274"/>
            <a:ext cx="4006452" cy="4006452"/>
          </a:xfrm>
          <a:custGeom>
            <a:avLst/>
            <a:gdLst/>
            <a:ahLst/>
            <a:cxnLst/>
            <a:rect r="r" b="b" t="t" l="l"/>
            <a:pathLst>
              <a:path h="4006452" w="4006452">
                <a:moveTo>
                  <a:pt x="0" y="0"/>
                </a:moveTo>
                <a:lnTo>
                  <a:pt x="4006451" y="0"/>
                </a:lnTo>
                <a:lnTo>
                  <a:pt x="4006451" y="4006452"/>
                </a:lnTo>
                <a:lnTo>
                  <a:pt x="0" y="4006452"/>
                </a:lnTo>
                <a:lnTo>
                  <a:pt x="0" y="0"/>
                </a:lnTo>
                <a:close/>
              </a:path>
            </a:pathLst>
          </a:custGeom>
          <a:blipFill>
            <a:blip r:embed="rId10"/>
            <a:stretch>
              <a:fillRect l="0" t="0" r="0" b="0"/>
            </a:stretch>
          </a:blipFill>
        </p:spPr>
      </p:sp>
      <p:sp>
        <p:nvSpPr>
          <p:cNvPr name="TextBox 10" id="10"/>
          <p:cNvSpPr txBox="true"/>
          <p:nvPr/>
        </p:nvSpPr>
        <p:spPr>
          <a:xfrm rot="0">
            <a:off x="1896669" y="882426"/>
            <a:ext cx="17430202" cy="464820"/>
          </a:xfrm>
          <a:prstGeom prst="rect">
            <a:avLst/>
          </a:prstGeom>
        </p:spPr>
        <p:txBody>
          <a:bodyPr anchor="t" rtlCol="false" tIns="0" lIns="0" bIns="0" rIns="0">
            <a:spAutoFit/>
          </a:bodyPr>
          <a:lstStyle/>
          <a:p>
            <a:pPr algn="l">
              <a:lnSpc>
                <a:spcPts val="3779"/>
              </a:lnSpc>
              <a:spcBef>
                <a:spcPct val="0"/>
              </a:spcBef>
            </a:pPr>
            <a:r>
              <a:rPr lang="en-US" sz="2700">
                <a:solidFill>
                  <a:srgbClr val="E5E1DA"/>
                </a:solidFill>
                <a:latin typeface="Lato"/>
                <a:ea typeface="Lato"/>
                <a:cs typeface="Lato"/>
                <a:sym typeface="Lato"/>
              </a:rPr>
              <a:t>Revolutionizing Trading with Artificial Intelligence, Transparency and Community</a:t>
            </a:r>
          </a:p>
        </p:txBody>
      </p:sp>
      <p:sp>
        <p:nvSpPr>
          <p:cNvPr name="TextBox 11" id="11"/>
          <p:cNvSpPr txBox="true"/>
          <p:nvPr/>
        </p:nvSpPr>
        <p:spPr>
          <a:xfrm rot="0">
            <a:off x="1028700" y="6402673"/>
            <a:ext cx="7762921"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Present by Abdullah Sabir</a:t>
            </a:r>
          </a:p>
        </p:txBody>
      </p:sp>
      <p:sp>
        <p:nvSpPr>
          <p:cNvPr name="TextBox 12" id="12"/>
          <p:cNvSpPr txBox="true"/>
          <p:nvPr/>
        </p:nvSpPr>
        <p:spPr>
          <a:xfrm rot="0">
            <a:off x="1529481" y="9244648"/>
            <a:ext cx="3863157"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www.signalvase.com</a:t>
            </a:r>
          </a:p>
        </p:txBody>
      </p:sp>
      <p:sp>
        <p:nvSpPr>
          <p:cNvPr name="TextBox 13" id="13"/>
          <p:cNvSpPr txBox="true"/>
          <p:nvPr/>
        </p:nvSpPr>
        <p:spPr>
          <a:xfrm rot="0">
            <a:off x="7773888" y="9244648"/>
            <a:ext cx="3701778"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contact@signalvase.com</a:t>
            </a:r>
          </a:p>
        </p:txBody>
      </p:sp>
      <p:sp>
        <p:nvSpPr>
          <p:cNvPr name="Freeform 14" id="14"/>
          <p:cNvSpPr/>
          <p:nvPr/>
        </p:nvSpPr>
        <p:spPr>
          <a:xfrm flipH="false" flipV="true" rot="-2947957">
            <a:off x="11019802" y="2011670"/>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11"/>
            <a:stretch>
              <a:fillRect l="0" t="0" r="0" b="0"/>
            </a:stretch>
          </a:blipFill>
        </p:spPr>
      </p:sp>
      <p:sp>
        <p:nvSpPr>
          <p:cNvPr name="TextBox 15" id="15"/>
          <p:cNvSpPr txBox="true"/>
          <p:nvPr/>
        </p:nvSpPr>
        <p:spPr>
          <a:xfrm rot="0">
            <a:off x="928665" y="2413563"/>
            <a:ext cx="13302409" cy="3647669"/>
          </a:xfrm>
          <a:prstGeom prst="rect">
            <a:avLst/>
          </a:prstGeom>
        </p:spPr>
        <p:txBody>
          <a:bodyPr anchor="t" rtlCol="false" tIns="0" lIns="0" bIns="0" rIns="0">
            <a:spAutoFit/>
          </a:bodyPr>
          <a:lstStyle/>
          <a:p>
            <a:pPr algn="l">
              <a:lnSpc>
                <a:spcPts val="13785"/>
              </a:lnSpc>
            </a:pPr>
            <a:r>
              <a:rPr lang="en-US" sz="12532" b="true">
                <a:solidFill>
                  <a:srgbClr val="FBF9F1"/>
                </a:solidFill>
                <a:latin typeface="Poppins Bold"/>
                <a:ea typeface="Poppins Bold"/>
                <a:cs typeface="Poppins Bold"/>
                <a:sym typeface="Poppins Bold"/>
              </a:rPr>
              <a:t>SIGNAL VASE PITCH DECK</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8223014">
            <a:off x="10390308" y="-6185338"/>
            <a:ext cx="10128448" cy="10895890"/>
          </a:xfrm>
          <a:custGeom>
            <a:avLst/>
            <a:gdLst/>
            <a:ahLst/>
            <a:cxnLst/>
            <a:rect r="r" b="b" t="t" l="l"/>
            <a:pathLst>
              <a:path h="10895890" w="10128448">
                <a:moveTo>
                  <a:pt x="0" y="0"/>
                </a:moveTo>
                <a:lnTo>
                  <a:pt x="10128448" y="0"/>
                </a:lnTo>
                <a:lnTo>
                  <a:pt x="10128448" y="10895890"/>
                </a:lnTo>
                <a:lnTo>
                  <a:pt x="0" y="10895890"/>
                </a:lnTo>
                <a:lnTo>
                  <a:pt x="0" y="0"/>
                </a:lnTo>
                <a:close/>
              </a:path>
            </a:pathLst>
          </a:custGeom>
          <a:blipFill>
            <a:blip r:embed="rId2"/>
            <a:stretch>
              <a:fillRect l="-157" t="0" r="-157" b="0"/>
            </a:stretch>
          </a:blipFill>
        </p:spPr>
      </p:sp>
      <p:grpSp>
        <p:nvGrpSpPr>
          <p:cNvPr name="Group 3" id="3"/>
          <p:cNvGrpSpPr/>
          <p:nvPr/>
        </p:nvGrpSpPr>
        <p:grpSpPr>
          <a:xfrm rot="0">
            <a:off x="1028700" y="4461803"/>
            <a:ext cx="16230600" cy="650410"/>
            <a:chOff x="0" y="0"/>
            <a:chExt cx="4274726" cy="171301"/>
          </a:xfrm>
        </p:grpSpPr>
        <p:sp>
          <p:nvSpPr>
            <p:cNvPr name="Freeform 4" id="4"/>
            <p:cNvSpPr/>
            <p:nvPr/>
          </p:nvSpPr>
          <p:spPr>
            <a:xfrm flipH="false" flipV="false" rot="0">
              <a:off x="0" y="0"/>
              <a:ext cx="4274726" cy="171301"/>
            </a:xfrm>
            <a:custGeom>
              <a:avLst/>
              <a:gdLst/>
              <a:ahLst/>
              <a:cxnLst/>
              <a:rect r="r" b="b" t="t" l="l"/>
              <a:pathLst>
                <a:path h="171301" w="4274726">
                  <a:moveTo>
                    <a:pt x="28620" y="0"/>
                  </a:moveTo>
                  <a:lnTo>
                    <a:pt x="4246106" y="0"/>
                  </a:lnTo>
                  <a:cubicBezTo>
                    <a:pt x="4261912" y="0"/>
                    <a:pt x="4274726" y="12813"/>
                    <a:pt x="4274726" y="28620"/>
                  </a:cubicBezTo>
                  <a:lnTo>
                    <a:pt x="4274726" y="142682"/>
                  </a:lnTo>
                  <a:cubicBezTo>
                    <a:pt x="4274726" y="158488"/>
                    <a:pt x="4261912" y="171301"/>
                    <a:pt x="4246106" y="171301"/>
                  </a:cubicBezTo>
                  <a:lnTo>
                    <a:pt x="28620" y="171301"/>
                  </a:lnTo>
                  <a:cubicBezTo>
                    <a:pt x="12813" y="171301"/>
                    <a:pt x="0" y="158488"/>
                    <a:pt x="0" y="142682"/>
                  </a:cubicBezTo>
                  <a:lnTo>
                    <a:pt x="0" y="28620"/>
                  </a:lnTo>
                  <a:cubicBezTo>
                    <a:pt x="0" y="12813"/>
                    <a:pt x="12813" y="0"/>
                    <a:pt x="28620" y="0"/>
                  </a:cubicBezTo>
                  <a:close/>
                </a:path>
              </a:pathLst>
            </a:custGeom>
            <a:solidFill>
              <a:srgbClr val="000000">
                <a:alpha val="0"/>
              </a:srgbClr>
            </a:solidFill>
            <a:ln w="38100" cap="rnd">
              <a:solidFill>
                <a:srgbClr val="FBF9F1"/>
              </a:solidFill>
              <a:prstDash val="solid"/>
              <a:round/>
            </a:ln>
          </p:spPr>
        </p:sp>
        <p:sp>
          <p:nvSpPr>
            <p:cNvPr name="TextBox 5" id="5"/>
            <p:cNvSpPr txBox="true"/>
            <p:nvPr/>
          </p:nvSpPr>
          <p:spPr>
            <a:xfrm>
              <a:off x="0" y="-38100"/>
              <a:ext cx="4274726" cy="209401"/>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463411" y="4581384"/>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Freeform 7" id="7"/>
          <p:cNvSpPr/>
          <p:nvPr/>
        </p:nvSpPr>
        <p:spPr>
          <a:xfrm flipH="false" flipV="false" rot="0">
            <a:off x="9144000" y="4581384"/>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TextBox 8" id="8"/>
          <p:cNvSpPr txBox="true"/>
          <p:nvPr/>
        </p:nvSpPr>
        <p:spPr>
          <a:xfrm rot="0">
            <a:off x="1496004" y="5540838"/>
            <a:ext cx="549960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2025: Foundation and Growth</a:t>
            </a:r>
          </a:p>
        </p:txBody>
      </p:sp>
      <p:sp>
        <p:nvSpPr>
          <p:cNvPr name="TextBox 9" id="9"/>
          <p:cNvSpPr txBox="true"/>
          <p:nvPr/>
        </p:nvSpPr>
        <p:spPr>
          <a:xfrm rot="0">
            <a:off x="1463411" y="6271399"/>
            <a:ext cx="6572361" cy="3656965"/>
          </a:xfrm>
          <a:prstGeom prst="rect">
            <a:avLst/>
          </a:prstGeom>
        </p:spPr>
        <p:txBody>
          <a:bodyPr anchor="t" rtlCol="false" tIns="0" lIns="0" bIns="0" rIns="0">
            <a:spAutoFit/>
          </a:bodyPr>
          <a:lstStyle/>
          <a:p>
            <a:pPr algn="l">
              <a:lnSpc>
                <a:spcPts val="2660"/>
              </a:lnSpc>
              <a:spcBef>
                <a:spcPct val="0"/>
              </a:spcBef>
            </a:pPr>
            <a:r>
              <a:rPr lang="en-US" sz="1900">
                <a:solidFill>
                  <a:srgbClr val="E5E1DA"/>
                </a:solidFill>
                <a:latin typeface="Lato"/>
                <a:ea typeface="Lato"/>
                <a:cs typeface="Lato"/>
                <a:sym typeface="Lato"/>
              </a:rPr>
              <a:t>In the initial phase, Signal Vase will focus on completing its core features, including the payment and monetization systems powered by EtherealCash. Our priority is to establish a strong foundation by onboarding 100,000 active users and fostering a vibrant trading community through educational campaigns and webinars tailored for signal providers and traders. Strategic partnerships with trading platforms, brokers, and AI firms will accelerate growth, while listing EtherealCash on major cryptocurrency exchanges will enhance adoption and liquidity. These efforts will set the stage for long-term scalability.</a:t>
            </a:r>
          </a:p>
        </p:txBody>
      </p:sp>
      <p:sp>
        <p:nvSpPr>
          <p:cNvPr name="TextBox 10" id="10"/>
          <p:cNvSpPr txBox="true"/>
          <p:nvPr/>
        </p:nvSpPr>
        <p:spPr>
          <a:xfrm rot="0">
            <a:off x="582105" y="1348483"/>
            <a:ext cx="11584798" cy="34385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SPECIFIC GOALS AND MILESTONES (SIGNAL VASE)</a:t>
            </a:r>
          </a:p>
          <a:p>
            <a:pPr algn="l">
              <a:lnSpc>
                <a:spcPts val="6600"/>
              </a:lnSpc>
            </a:pPr>
          </a:p>
          <a:p>
            <a:pPr algn="l">
              <a:lnSpc>
                <a:spcPts val="6600"/>
              </a:lnSpc>
            </a:pPr>
          </a:p>
        </p:txBody>
      </p:sp>
      <p:sp>
        <p:nvSpPr>
          <p:cNvPr name="TextBox 11" id="11"/>
          <p:cNvSpPr txBox="true"/>
          <p:nvPr/>
        </p:nvSpPr>
        <p:spPr>
          <a:xfrm rot="0">
            <a:off x="9144000" y="5540838"/>
            <a:ext cx="549960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2026: Scaling and Monetization</a:t>
            </a:r>
          </a:p>
        </p:txBody>
      </p:sp>
      <p:sp>
        <p:nvSpPr>
          <p:cNvPr name="TextBox 12" id="12"/>
          <p:cNvSpPr txBox="true"/>
          <p:nvPr/>
        </p:nvSpPr>
        <p:spPr>
          <a:xfrm rot="0">
            <a:off x="9144000" y="6271399"/>
            <a:ext cx="6572361" cy="3323590"/>
          </a:xfrm>
          <a:prstGeom prst="rect">
            <a:avLst/>
          </a:prstGeom>
        </p:spPr>
        <p:txBody>
          <a:bodyPr anchor="t" rtlCol="false" tIns="0" lIns="0" bIns="0" rIns="0">
            <a:spAutoFit/>
          </a:bodyPr>
          <a:lstStyle/>
          <a:p>
            <a:pPr algn="l">
              <a:lnSpc>
                <a:spcPts val="2660"/>
              </a:lnSpc>
              <a:spcBef>
                <a:spcPct val="0"/>
              </a:spcBef>
            </a:pPr>
            <a:r>
              <a:rPr lang="en-US" sz="1900">
                <a:solidFill>
                  <a:srgbClr val="E5E1DA"/>
                </a:solidFill>
                <a:latin typeface="Lato"/>
                <a:ea typeface="Lato"/>
                <a:cs typeface="Lato"/>
                <a:sym typeface="Lato"/>
              </a:rPr>
              <a:t>With a solid foundation in place, Signal Vase will scale rapidly by introducing its AI-powered exchange. This advanced platform will provide automated trading, portfolio management, and in-depth analytics, creating a comprehensive solution for traders. We will focus on expanding into emerging markets, including South Asia, Africa, and South America, to tap into new user bases. Monetization will take center stage through subscription plans and premium signal offerings, solidifying revenue streams and ensuring sustained growth.</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8223014">
            <a:off x="10390308" y="-6185338"/>
            <a:ext cx="10128448" cy="10895890"/>
          </a:xfrm>
          <a:custGeom>
            <a:avLst/>
            <a:gdLst/>
            <a:ahLst/>
            <a:cxnLst/>
            <a:rect r="r" b="b" t="t" l="l"/>
            <a:pathLst>
              <a:path h="10895890" w="10128448">
                <a:moveTo>
                  <a:pt x="0" y="0"/>
                </a:moveTo>
                <a:lnTo>
                  <a:pt x="10128448" y="0"/>
                </a:lnTo>
                <a:lnTo>
                  <a:pt x="10128448" y="10895890"/>
                </a:lnTo>
                <a:lnTo>
                  <a:pt x="0" y="10895890"/>
                </a:lnTo>
                <a:lnTo>
                  <a:pt x="0" y="0"/>
                </a:lnTo>
                <a:close/>
              </a:path>
            </a:pathLst>
          </a:custGeom>
          <a:blipFill>
            <a:blip r:embed="rId2"/>
            <a:stretch>
              <a:fillRect l="-157" t="0" r="-157" b="0"/>
            </a:stretch>
          </a:blipFill>
        </p:spPr>
      </p:sp>
      <p:grpSp>
        <p:nvGrpSpPr>
          <p:cNvPr name="Group 3" id="3"/>
          <p:cNvGrpSpPr/>
          <p:nvPr/>
        </p:nvGrpSpPr>
        <p:grpSpPr>
          <a:xfrm rot="0">
            <a:off x="1028700" y="4461803"/>
            <a:ext cx="16230600" cy="650410"/>
            <a:chOff x="0" y="0"/>
            <a:chExt cx="4274726" cy="171301"/>
          </a:xfrm>
        </p:grpSpPr>
        <p:sp>
          <p:nvSpPr>
            <p:cNvPr name="Freeform 4" id="4"/>
            <p:cNvSpPr/>
            <p:nvPr/>
          </p:nvSpPr>
          <p:spPr>
            <a:xfrm flipH="false" flipV="false" rot="0">
              <a:off x="0" y="0"/>
              <a:ext cx="4274726" cy="171301"/>
            </a:xfrm>
            <a:custGeom>
              <a:avLst/>
              <a:gdLst/>
              <a:ahLst/>
              <a:cxnLst/>
              <a:rect r="r" b="b" t="t" l="l"/>
              <a:pathLst>
                <a:path h="171301" w="4274726">
                  <a:moveTo>
                    <a:pt x="28620" y="0"/>
                  </a:moveTo>
                  <a:lnTo>
                    <a:pt x="4246106" y="0"/>
                  </a:lnTo>
                  <a:cubicBezTo>
                    <a:pt x="4261912" y="0"/>
                    <a:pt x="4274726" y="12813"/>
                    <a:pt x="4274726" y="28620"/>
                  </a:cubicBezTo>
                  <a:lnTo>
                    <a:pt x="4274726" y="142682"/>
                  </a:lnTo>
                  <a:cubicBezTo>
                    <a:pt x="4274726" y="158488"/>
                    <a:pt x="4261912" y="171301"/>
                    <a:pt x="4246106" y="171301"/>
                  </a:cubicBezTo>
                  <a:lnTo>
                    <a:pt x="28620" y="171301"/>
                  </a:lnTo>
                  <a:cubicBezTo>
                    <a:pt x="12813" y="171301"/>
                    <a:pt x="0" y="158488"/>
                    <a:pt x="0" y="142682"/>
                  </a:cubicBezTo>
                  <a:lnTo>
                    <a:pt x="0" y="28620"/>
                  </a:lnTo>
                  <a:cubicBezTo>
                    <a:pt x="0" y="12813"/>
                    <a:pt x="12813" y="0"/>
                    <a:pt x="28620" y="0"/>
                  </a:cubicBezTo>
                  <a:close/>
                </a:path>
              </a:pathLst>
            </a:custGeom>
            <a:solidFill>
              <a:srgbClr val="000000">
                <a:alpha val="0"/>
              </a:srgbClr>
            </a:solidFill>
            <a:ln w="38100" cap="rnd">
              <a:solidFill>
                <a:srgbClr val="FBF9F1"/>
              </a:solidFill>
              <a:prstDash val="solid"/>
              <a:round/>
            </a:ln>
          </p:spPr>
        </p:sp>
        <p:sp>
          <p:nvSpPr>
            <p:cNvPr name="TextBox 5" id="5"/>
            <p:cNvSpPr txBox="true"/>
            <p:nvPr/>
          </p:nvSpPr>
          <p:spPr>
            <a:xfrm>
              <a:off x="0" y="-38100"/>
              <a:ext cx="4274726" cy="209401"/>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463411" y="4581384"/>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Freeform 7" id="7"/>
          <p:cNvSpPr/>
          <p:nvPr/>
        </p:nvSpPr>
        <p:spPr>
          <a:xfrm flipH="false" flipV="false" rot="0">
            <a:off x="9144000" y="4581384"/>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TextBox 8" id="8"/>
          <p:cNvSpPr txBox="true"/>
          <p:nvPr/>
        </p:nvSpPr>
        <p:spPr>
          <a:xfrm rot="0">
            <a:off x="1496004" y="5540838"/>
            <a:ext cx="549960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2027: Market Leadership</a:t>
            </a:r>
          </a:p>
        </p:txBody>
      </p:sp>
      <p:sp>
        <p:nvSpPr>
          <p:cNvPr name="TextBox 9" id="9"/>
          <p:cNvSpPr txBox="true"/>
          <p:nvPr/>
        </p:nvSpPr>
        <p:spPr>
          <a:xfrm rot="0">
            <a:off x="1463411" y="6271399"/>
            <a:ext cx="6572361" cy="2990215"/>
          </a:xfrm>
          <a:prstGeom prst="rect">
            <a:avLst/>
          </a:prstGeom>
        </p:spPr>
        <p:txBody>
          <a:bodyPr anchor="t" rtlCol="false" tIns="0" lIns="0" bIns="0" rIns="0">
            <a:spAutoFit/>
          </a:bodyPr>
          <a:lstStyle/>
          <a:p>
            <a:pPr algn="l">
              <a:lnSpc>
                <a:spcPts val="2660"/>
              </a:lnSpc>
              <a:spcBef>
                <a:spcPct val="0"/>
              </a:spcBef>
            </a:pPr>
            <a:r>
              <a:rPr lang="en-US" sz="1900">
                <a:solidFill>
                  <a:srgbClr val="E5E1DA"/>
                </a:solidFill>
                <a:latin typeface="Lato"/>
                <a:ea typeface="Lato"/>
                <a:cs typeface="Lato"/>
                <a:sym typeface="Lato"/>
              </a:rPr>
              <a:t>By 2027, Signal Vase aims to establish itself as the market leader in the trading ecosystem. This phase will feature the introduction of cutting-edge AI tools for predictive analysis and risk management, enabling users to stay ahead in volatile markets. Partnerships with institutional investors, hedge funds, and trading firms will position Signal Vase as a trusted platform for professional traders. Simultaneously, we will ensure global regulatory compliance to secure operations across diverse markets and reinforce user trust.</a:t>
            </a:r>
          </a:p>
        </p:txBody>
      </p:sp>
      <p:sp>
        <p:nvSpPr>
          <p:cNvPr name="TextBox 10" id="10"/>
          <p:cNvSpPr txBox="true"/>
          <p:nvPr/>
        </p:nvSpPr>
        <p:spPr>
          <a:xfrm rot="0">
            <a:off x="523594" y="1375703"/>
            <a:ext cx="11584798" cy="26003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SPECIFIC GOALS AND MILESTONES (SIGNAL VASE)</a:t>
            </a:r>
          </a:p>
          <a:p>
            <a:pPr algn="l">
              <a:lnSpc>
                <a:spcPts val="6600"/>
              </a:lnSpc>
            </a:pPr>
          </a:p>
        </p:txBody>
      </p:sp>
      <p:sp>
        <p:nvSpPr>
          <p:cNvPr name="TextBox 11" id="11"/>
          <p:cNvSpPr txBox="true"/>
          <p:nvPr/>
        </p:nvSpPr>
        <p:spPr>
          <a:xfrm rot="0">
            <a:off x="9144000" y="5540838"/>
            <a:ext cx="549960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2028: Diversification and Dominance</a:t>
            </a:r>
          </a:p>
        </p:txBody>
      </p:sp>
      <p:sp>
        <p:nvSpPr>
          <p:cNvPr name="TextBox 12" id="12"/>
          <p:cNvSpPr txBox="true"/>
          <p:nvPr/>
        </p:nvSpPr>
        <p:spPr>
          <a:xfrm rot="0">
            <a:off x="9144000" y="6271399"/>
            <a:ext cx="6572361" cy="2990215"/>
          </a:xfrm>
          <a:prstGeom prst="rect">
            <a:avLst/>
          </a:prstGeom>
        </p:spPr>
        <p:txBody>
          <a:bodyPr anchor="t" rtlCol="false" tIns="0" lIns="0" bIns="0" rIns="0">
            <a:spAutoFit/>
          </a:bodyPr>
          <a:lstStyle/>
          <a:p>
            <a:pPr algn="l">
              <a:lnSpc>
                <a:spcPts val="2660"/>
              </a:lnSpc>
              <a:spcBef>
                <a:spcPct val="0"/>
              </a:spcBef>
            </a:pPr>
            <a:r>
              <a:rPr lang="en-US" sz="1900">
                <a:solidFill>
                  <a:srgbClr val="E5E1DA"/>
                </a:solidFill>
                <a:latin typeface="Lato"/>
                <a:ea typeface="Lato"/>
                <a:cs typeface="Lato"/>
                <a:sym typeface="Lato"/>
              </a:rPr>
              <a:t>In the final phase of this roadmap, Signal Vase will achieve a global user base of 10 million active traders. The platform will transition into a fully decentralized system leveraging blockchain technology, ensuring transparency and security for all users. Additionally, we will launch AI as a Service (AIaaS), providing our advanced trading tools and APIs to third-party platforms. By 2028, Signal Vase will be IPO or acquisition-ready, marking a major milestone in its journey to becoming the ultimate trading solution for the global market.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8223014">
            <a:off x="10390308" y="-6185338"/>
            <a:ext cx="10128448" cy="10895890"/>
          </a:xfrm>
          <a:custGeom>
            <a:avLst/>
            <a:gdLst/>
            <a:ahLst/>
            <a:cxnLst/>
            <a:rect r="r" b="b" t="t" l="l"/>
            <a:pathLst>
              <a:path h="10895890" w="10128448">
                <a:moveTo>
                  <a:pt x="0" y="0"/>
                </a:moveTo>
                <a:lnTo>
                  <a:pt x="10128448" y="0"/>
                </a:lnTo>
                <a:lnTo>
                  <a:pt x="10128448" y="10895890"/>
                </a:lnTo>
                <a:lnTo>
                  <a:pt x="0" y="10895890"/>
                </a:lnTo>
                <a:lnTo>
                  <a:pt x="0" y="0"/>
                </a:lnTo>
                <a:close/>
              </a:path>
            </a:pathLst>
          </a:custGeom>
          <a:blipFill>
            <a:blip r:embed="rId2"/>
            <a:stretch>
              <a:fillRect l="-157" t="0" r="-157" b="0"/>
            </a:stretch>
          </a:blipFill>
        </p:spPr>
      </p:sp>
      <p:grpSp>
        <p:nvGrpSpPr>
          <p:cNvPr name="Group 3" id="3"/>
          <p:cNvGrpSpPr/>
          <p:nvPr/>
        </p:nvGrpSpPr>
        <p:grpSpPr>
          <a:xfrm rot="0">
            <a:off x="1028700" y="4461803"/>
            <a:ext cx="16230600" cy="650410"/>
            <a:chOff x="0" y="0"/>
            <a:chExt cx="4274726" cy="171301"/>
          </a:xfrm>
        </p:grpSpPr>
        <p:sp>
          <p:nvSpPr>
            <p:cNvPr name="Freeform 4" id="4"/>
            <p:cNvSpPr/>
            <p:nvPr/>
          </p:nvSpPr>
          <p:spPr>
            <a:xfrm flipH="false" flipV="false" rot="0">
              <a:off x="0" y="0"/>
              <a:ext cx="4274726" cy="171301"/>
            </a:xfrm>
            <a:custGeom>
              <a:avLst/>
              <a:gdLst/>
              <a:ahLst/>
              <a:cxnLst/>
              <a:rect r="r" b="b" t="t" l="l"/>
              <a:pathLst>
                <a:path h="171301" w="4274726">
                  <a:moveTo>
                    <a:pt x="28620" y="0"/>
                  </a:moveTo>
                  <a:lnTo>
                    <a:pt x="4246106" y="0"/>
                  </a:lnTo>
                  <a:cubicBezTo>
                    <a:pt x="4261912" y="0"/>
                    <a:pt x="4274726" y="12813"/>
                    <a:pt x="4274726" y="28620"/>
                  </a:cubicBezTo>
                  <a:lnTo>
                    <a:pt x="4274726" y="142682"/>
                  </a:lnTo>
                  <a:cubicBezTo>
                    <a:pt x="4274726" y="158488"/>
                    <a:pt x="4261912" y="171301"/>
                    <a:pt x="4246106" y="171301"/>
                  </a:cubicBezTo>
                  <a:lnTo>
                    <a:pt x="28620" y="171301"/>
                  </a:lnTo>
                  <a:cubicBezTo>
                    <a:pt x="12813" y="171301"/>
                    <a:pt x="0" y="158488"/>
                    <a:pt x="0" y="142682"/>
                  </a:cubicBezTo>
                  <a:lnTo>
                    <a:pt x="0" y="28620"/>
                  </a:lnTo>
                  <a:cubicBezTo>
                    <a:pt x="0" y="12813"/>
                    <a:pt x="12813" y="0"/>
                    <a:pt x="28620" y="0"/>
                  </a:cubicBezTo>
                  <a:close/>
                </a:path>
              </a:pathLst>
            </a:custGeom>
            <a:solidFill>
              <a:srgbClr val="000000">
                <a:alpha val="0"/>
              </a:srgbClr>
            </a:solidFill>
            <a:ln w="38100" cap="rnd">
              <a:solidFill>
                <a:srgbClr val="FBF9F1"/>
              </a:solidFill>
              <a:prstDash val="solid"/>
              <a:round/>
            </a:ln>
          </p:spPr>
        </p:sp>
        <p:sp>
          <p:nvSpPr>
            <p:cNvPr name="TextBox 5" id="5"/>
            <p:cNvSpPr txBox="true"/>
            <p:nvPr/>
          </p:nvSpPr>
          <p:spPr>
            <a:xfrm>
              <a:off x="0" y="-38100"/>
              <a:ext cx="4274726" cy="209401"/>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463411" y="4581384"/>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Freeform 7" id="7"/>
          <p:cNvSpPr/>
          <p:nvPr/>
        </p:nvSpPr>
        <p:spPr>
          <a:xfrm flipH="false" flipV="false" rot="0">
            <a:off x="9144000" y="4581384"/>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TextBox 8" id="8"/>
          <p:cNvSpPr txBox="true"/>
          <p:nvPr/>
        </p:nvSpPr>
        <p:spPr>
          <a:xfrm rot="0">
            <a:off x="1496004" y="5540838"/>
            <a:ext cx="549960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2025: Establishing EtherealCash</a:t>
            </a:r>
          </a:p>
        </p:txBody>
      </p:sp>
      <p:sp>
        <p:nvSpPr>
          <p:cNvPr name="TextBox 9" id="9"/>
          <p:cNvSpPr txBox="true"/>
          <p:nvPr/>
        </p:nvSpPr>
        <p:spPr>
          <a:xfrm rot="0">
            <a:off x="1463411" y="6271399"/>
            <a:ext cx="6572361" cy="3323590"/>
          </a:xfrm>
          <a:prstGeom prst="rect">
            <a:avLst/>
          </a:prstGeom>
        </p:spPr>
        <p:txBody>
          <a:bodyPr anchor="t" rtlCol="false" tIns="0" lIns="0" bIns="0" rIns="0">
            <a:spAutoFit/>
          </a:bodyPr>
          <a:lstStyle/>
          <a:p>
            <a:pPr algn="l">
              <a:lnSpc>
                <a:spcPts val="2660"/>
              </a:lnSpc>
              <a:spcBef>
                <a:spcPct val="0"/>
              </a:spcBef>
            </a:pPr>
            <a:r>
              <a:rPr lang="en-US" sz="1900">
                <a:solidFill>
                  <a:srgbClr val="E5E1DA"/>
                </a:solidFill>
                <a:latin typeface="Lato"/>
                <a:ea typeface="Lato"/>
                <a:cs typeface="Lato"/>
                <a:sym typeface="Lato"/>
              </a:rPr>
              <a:t>By 2025, EtherealCash will focus on establishing itself as the primary utility token within the Signal Vase ecosystem. During this period, the main goal is to integrate EtherealCash into all platform transactions, including signal purchases, subscriptions, and trading fees. The first step will be ensuring liquidity through listings on decentralized and centralized exchanges. Community building will also be a key priority, with a goal to engage at least 100,000 active users in the Signal Vase ecosystem, helping to drive the demand for EtherealCash. </a:t>
            </a:r>
          </a:p>
        </p:txBody>
      </p:sp>
      <p:sp>
        <p:nvSpPr>
          <p:cNvPr name="TextBox 10" id="10"/>
          <p:cNvSpPr txBox="true"/>
          <p:nvPr/>
        </p:nvSpPr>
        <p:spPr>
          <a:xfrm rot="0">
            <a:off x="582105" y="1348483"/>
            <a:ext cx="11584798" cy="34385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SPECIFIC GOALS AND MILESTONES (ETHEREALCASH)</a:t>
            </a:r>
          </a:p>
          <a:p>
            <a:pPr algn="l">
              <a:lnSpc>
                <a:spcPts val="6600"/>
              </a:lnSpc>
            </a:pPr>
          </a:p>
          <a:p>
            <a:pPr algn="l">
              <a:lnSpc>
                <a:spcPts val="6600"/>
              </a:lnSpc>
            </a:pPr>
          </a:p>
        </p:txBody>
      </p:sp>
      <p:sp>
        <p:nvSpPr>
          <p:cNvPr name="TextBox 11" id="11"/>
          <p:cNvSpPr txBox="true"/>
          <p:nvPr/>
        </p:nvSpPr>
        <p:spPr>
          <a:xfrm rot="0">
            <a:off x="9144000" y="5540838"/>
            <a:ext cx="549960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2026: Expanding Use Cases</a:t>
            </a:r>
          </a:p>
        </p:txBody>
      </p:sp>
      <p:sp>
        <p:nvSpPr>
          <p:cNvPr name="TextBox 12" id="12"/>
          <p:cNvSpPr txBox="true"/>
          <p:nvPr/>
        </p:nvSpPr>
        <p:spPr>
          <a:xfrm rot="0">
            <a:off x="9144000" y="6271399"/>
            <a:ext cx="6572361" cy="3323590"/>
          </a:xfrm>
          <a:prstGeom prst="rect">
            <a:avLst/>
          </a:prstGeom>
        </p:spPr>
        <p:txBody>
          <a:bodyPr anchor="t" rtlCol="false" tIns="0" lIns="0" bIns="0" rIns="0">
            <a:spAutoFit/>
          </a:bodyPr>
          <a:lstStyle/>
          <a:p>
            <a:pPr algn="l">
              <a:lnSpc>
                <a:spcPts val="2660"/>
              </a:lnSpc>
              <a:spcBef>
                <a:spcPct val="0"/>
              </a:spcBef>
            </a:pPr>
            <a:r>
              <a:rPr lang="en-US" sz="1900">
                <a:solidFill>
                  <a:srgbClr val="E5E1DA"/>
                </a:solidFill>
                <a:latin typeface="Lato"/>
                <a:ea typeface="Lato"/>
                <a:cs typeface="Lato"/>
                <a:sym typeface="Lato"/>
              </a:rPr>
              <a:t>From 2026, the focus will shift towards scaling EtherealCash’s utility beyond just basic transactions. This includes expanding its use cases to premium trading services, AI-powered exchange features, and portfolio management tools. At the same time, strategic partnerships with cryptocurrency platforms, brokers, and financial institutions will be formed to broaden its market presence. By this stage, EtherealCash aims to see a 500% increase in market volume, demonstrating its growing adoption and utility in the broader trading ecosystem.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8223014">
            <a:off x="10390308" y="-6185338"/>
            <a:ext cx="10128448" cy="10895890"/>
          </a:xfrm>
          <a:custGeom>
            <a:avLst/>
            <a:gdLst/>
            <a:ahLst/>
            <a:cxnLst/>
            <a:rect r="r" b="b" t="t" l="l"/>
            <a:pathLst>
              <a:path h="10895890" w="10128448">
                <a:moveTo>
                  <a:pt x="0" y="0"/>
                </a:moveTo>
                <a:lnTo>
                  <a:pt x="10128448" y="0"/>
                </a:lnTo>
                <a:lnTo>
                  <a:pt x="10128448" y="10895890"/>
                </a:lnTo>
                <a:lnTo>
                  <a:pt x="0" y="10895890"/>
                </a:lnTo>
                <a:lnTo>
                  <a:pt x="0" y="0"/>
                </a:lnTo>
                <a:close/>
              </a:path>
            </a:pathLst>
          </a:custGeom>
          <a:blipFill>
            <a:blip r:embed="rId2"/>
            <a:stretch>
              <a:fillRect l="-157" t="0" r="-157" b="0"/>
            </a:stretch>
          </a:blipFill>
        </p:spPr>
      </p:sp>
      <p:grpSp>
        <p:nvGrpSpPr>
          <p:cNvPr name="Group 3" id="3"/>
          <p:cNvGrpSpPr/>
          <p:nvPr/>
        </p:nvGrpSpPr>
        <p:grpSpPr>
          <a:xfrm rot="0">
            <a:off x="1028700" y="4461803"/>
            <a:ext cx="16230600" cy="650410"/>
            <a:chOff x="0" y="0"/>
            <a:chExt cx="4274726" cy="171301"/>
          </a:xfrm>
        </p:grpSpPr>
        <p:sp>
          <p:nvSpPr>
            <p:cNvPr name="Freeform 4" id="4"/>
            <p:cNvSpPr/>
            <p:nvPr/>
          </p:nvSpPr>
          <p:spPr>
            <a:xfrm flipH="false" flipV="false" rot="0">
              <a:off x="0" y="0"/>
              <a:ext cx="4274726" cy="171301"/>
            </a:xfrm>
            <a:custGeom>
              <a:avLst/>
              <a:gdLst/>
              <a:ahLst/>
              <a:cxnLst/>
              <a:rect r="r" b="b" t="t" l="l"/>
              <a:pathLst>
                <a:path h="171301" w="4274726">
                  <a:moveTo>
                    <a:pt x="28620" y="0"/>
                  </a:moveTo>
                  <a:lnTo>
                    <a:pt x="4246106" y="0"/>
                  </a:lnTo>
                  <a:cubicBezTo>
                    <a:pt x="4261912" y="0"/>
                    <a:pt x="4274726" y="12813"/>
                    <a:pt x="4274726" y="28620"/>
                  </a:cubicBezTo>
                  <a:lnTo>
                    <a:pt x="4274726" y="142682"/>
                  </a:lnTo>
                  <a:cubicBezTo>
                    <a:pt x="4274726" y="158488"/>
                    <a:pt x="4261912" y="171301"/>
                    <a:pt x="4246106" y="171301"/>
                  </a:cubicBezTo>
                  <a:lnTo>
                    <a:pt x="28620" y="171301"/>
                  </a:lnTo>
                  <a:cubicBezTo>
                    <a:pt x="12813" y="171301"/>
                    <a:pt x="0" y="158488"/>
                    <a:pt x="0" y="142682"/>
                  </a:cubicBezTo>
                  <a:lnTo>
                    <a:pt x="0" y="28620"/>
                  </a:lnTo>
                  <a:cubicBezTo>
                    <a:pt x="0" y="12813"/>
                    <a:pt x="12813" y="0"/>
                    <a:pt x="28620" y="0"/>
                  </a:cubicBezTo>
                  <a:close/>
                </a:path>
              </a:pathLst>
            </a:custGeom>
            <a:solidFill>
              <a:srgbClr val="000000">
                <a:alpha val="0"/>
              </a:srgbClr>
            </a:solidFill>
            <a:ln w="38100" cap="rnd">
              <a:solidFill>
                <a:srgbClr val="FBF9F1"/>
              </a:solidFill>
              <a:prstDash val="solid"/>
              <a:round/>
            </a:ln>
          </p:spPr>
        </p:sp>
        <p:sp>
          <p:nvSpPr>
            <p:cNvPr name="TextBox 5" id="5"/>
            <p:cNvSpPr txBox="true"/>
            <p:nvPr/>
          </p:nvSpPr>
          <p:spPr>
            <a:xfrm>
              <a:off x="0" y="-38100"/>
              <a:ext cx="4274726" cy="209401"/>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463411" y="4581384"/>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Freeform 7" id="7"/>
          <p:cNvSpPr/>
          <p:nvPr/>
        </p:nvSpPr>
        <p:spPr>
          <a:xfrm flipH="false" flipV="false" rot="0">
            <a:off x="9144000" y="4581384"/>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TextBox 8" id="8"/>
          <p:cNvSpPr txBox="true"/>
          <p:nvPr/>
        </p:nvSpPr>
        <p:spPr>
          <a:xfrm rot="0">
            <a:off x="1496004" y="5540838"/>
            <a:ext cx="549960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2027: Institutional Adoption</a:t>
            </a:r>
          </a:p>
        </p:txBody>
      </p:sp>
      <p:sp>
        <p:nvSpPr>
          <p:cNvPr name="TextBox 9" id="9"/>
          <p:cNvSpPr txBox="true"/>
          <p:nvPr/>
        </p:nvSpPr>
        <p:spPr>
          <a:xfrm rot="0">
            <a:off x="1463411" y="6271399"/>
            <a:ext cx="6572361" cy="3323590"/>
          </a:xfrm>
          <a:prstGeom prst="rect">
            <a:avLst/>
          </a:prstGeom>
        </p:spPr>
        <p:txBody>
          <a:bodyPr anchor="t" rtlCol="false" tIns="0" lIns="0" bIns="0" rIns="0">
            <a:spAutoFit/>
          </a:bodyPr>
          <a:lstStyle/>
          <a:p>
            <a:pPr algn="l">
              <a:lnSpc>
                <a:spcPts val="2660"/>
              </a:lnSpc>
              <a:spcBef>
                <a:spcPct val="0"/>
              </a:spcBef>
            </a:pPr>
            <a:r>
              <a:rPr lang="en-US" sz="1900">
                <a:solidFill>
                  <a:srgbClr val="E5E1DA"/>
                </a:solidFill>
                <a:latin typeface="Lato"/>
                <a:ea typeface="Lato"/>
                <a:cs typeface="Lato"/>
                <a:sym typeface="Lato"/>
              </a:rPr>
              <a:t>By 2027, the goal will be to position EtherealCash as a trusted token for institutional investors, with dedicated services for hedge funds and professional traders. Global expansion will be a focus, targeting markets in Asia, Europe, and North America. Listings on major centralized exchanges such as Binance and Kraken will be prioritized to enhance liquidity and increase visibility. With increased adoption and platform growth, EtherealCash will aim for a market cap of $800 million to $1 billion, securing its position as a top-tier utility token in the cryptocurrency market. </a:t>
            </a:r>
          </a:p>
        </p:txBody>
      </p:sp>
      <p:sp>
        <p:nvSpPr>
          <p:cNvPr name="TextBox 10" id="10"/>
          <p:cNvSpPr txBox="true"/>
          <p:nvPr/>
        </p:nvSpPr>
        <p:spPr>
          <a:xfrm rot="0">
            <a:off x="523594" y="1375703"/>
            <a:ext cx="11584798" cy="26003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SPECIFIC GOALS AND MILESTONES (ETHEREALCASH)</a:t>
            </a:r>
          </a:p>
          <a:p>
            <a:pPr algn="l">
              <a:lnSpc>
                <a:spcPts val="6600"/>
              </a:lnSpc>
            </a:pPr>
          </a:p>
        </p:txBody>
      </p:sp>
      <p:sp>
        <p:nvSpPr>
          <p:cNvPr name="TextBox 11" id="11"/>
          <p:cNvSpPr txBox="true"/>
          <p:nvPr/>
        </p:nvSpPr>
        <p:spPr>
          <a:xfrm rot="0">
            <a:off x="9144000" y="5540838"/>
            <a:ext cx="5869202"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2028: Decentralization &amp; Growth</a:t>
            </a:r>
          </a:p>
        </p:txBody>
      </p:sp>
      <p:sp>
        <p:nvSpPr>
          <p:cNvPr name="TextBox 12" id="12"/>
          <p:cNvSpPr txBox="true"/>
          <p:nvPr/>
        </p:nvSpPr>
        <p:spPr>
          <a:xfrm rot="0">
            <a:off x="9144000" y="6271399"/>
            <a:ext cx="8666735" cy="3323590"/>
          </a:xfrm>
          <a:prstGeom prst="rect">
            <a:avLst/>
          </a:prstGeom>
        </p:spPr>
        <p:txBody>
          <a:bodyPr anchor="t" rtlCol="false" tIns="0" lIns="0" bIns="0" rIns="0">
            <a:spAutoFit/>
          </a:bodyPr>
          <a:lstStyle/>
          <a:p>
            <a:pPr algn="l">
              <a:lnSpc>
                <a:spcPts val="2660"/>
              </a:lnSpc>
              <a:spcBef>
                <a:spcPct val="0"/>
              </a:spcBef>
            </a:pPr>
            <a:r>
              <a:rPr lang="en-US" sz="1900">
                <a:solidFill>
                  <a:srgbClr val="E5E1DA"/>
                </a:solidFill>
                <a:latin typeface="Lato"/>
                <a:ea typeface="Lato"/>
                <a:cs typeface="Lato"/>
                <a:sym typeface="Lato"/>
              </a:rPr>
              <a:t>Looking towards 2028, EtherealCash will enter a phase of decentralization and long-term growth. The token will transition into a decentralized autonomous organization (DAO), allowing holders to have a say in the future direction of both the token and Signal Vase. Additionally, efforts will be made to achieve broader global adoption, integrating EtherealCash with third-party platforms and financial service providers. By this point, the token will aim to achieve a market cap between $1 billion and $1.5 billion, driven by its deep integration within Signal Vase’s AI-powered exchange and its increasing global user base of over 10 million traders. EtherealCash will be positioned as a widely accepted and highly liquid cryptocurrency, with robust trading across exchanges and in global markets.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10817513" y="-3911527"/>
            <a:ext cx="7470487" cy="5397427"/>
          </a:xfrm>
          <a:custGeom>
            <a:avLst/>
            <a:gdLst/>
            <a:ahLst/>
            <a:cxnLst/>
            <a:rect r="r" b="b" t="t" l="l"/>
            <a:pathLst>
              <a:path h="5397427" w="7470487">
                <a:moveTo>
                  <a:pt x="0" y="0"/>
                </a:moveTo>
                <a:lnTo>
                  <a:pt x="7470487" y="0"/>
                </a:lnTo>
                <a:lnTo>
                  <a:pt x="7470487" y="5397427"/>
                </a:lnTo>
                <a:lnTo>
                  <a:pt x="0" y="5397427"/>
                </a:lnTo>
                <a:lnTo>
                  <a:pt x="0" y="0"/>
                </a:lnTo>
                <a:close/>
              </a:path>
            </a:pathLst>
          </a:custGeom>
          <a:blipFill>
            <a:blip r:embed="rId2"/>
            <a:stretch>
              <a:fillRect l="0" t="0" r="0" b="0"/>
            </a:stretch>
          </a:blipFill>
        </p:spPr>
      </p:sp>
      <p:sp>
        <p:nvSpPr>
          <p:cNvPr name="Freeform 3" id="3"/>
          <p:cNvSpPr/>
          <p:nvPr/>
        </p:nvSpPr>
        <p:spPr>
          <a:xfrm flipH="false" flipV="false" rot="-10800000">
            <a:off x="-12993885" y="808958"/>
            <a:ext cx="13745171" cy="10034901"/>
          </a:xfrm>
          <a:custGeom>
            <a:avLst/>
            <a:gdLst/>
            <a:ahLst/>
            <a:cxnLst/>
            <a:rect r="r" b="b" t="t" l="l"/>
            <a:pathLst>
              <a:path h="10034901" w="13745171">
                <a:moveTo>
                  <a:pt x="0" y="0"/>
                </a:moveTo>
                <a:lnTo>
                  <a:pt x="13745171" y="0"/>
                </a:lnTo>
                <a:lnTo>
                  <a:pt x="13745171" y="10034901"/>
                </a:lnTo>
                <a:lnTo>
                  <a:pt x="0" y="10034901"/>
                </a:lnTo>
                <a:lnTo>
                  <a:pt x="0" y="0"/>
                </a:lnTo>
                <a:close/>
              </a:path>
            </a:pathLst>
          </a:custGeom>
          <a:blipFill>
            <a:blip r:embed="rId2"/>
            <a:stretch>
              <a:fillRect l="-523" t="0" r="-523" b="0"/>
            </a:stretch>
          </a:blipFill>
        </p:spPr>
      </p:sp>
      <p:sp>
        <p:nvSpPr>
          <p:cNvPr name="TextBox 4" id="4"/>
          <p:cNvSpPr txBox="true"/>
          <p:nvPr/>
        </p:nvSpPr>
        <p:spPr>
          <a:xfrm rot="0">
            <a:off x="1028700" y="3401396"/>
            <a:ext cx="10724493" cy="3821132"/>
          </a:xfrm>
          <a:prstGeom prst="rect">
            <a:avLst/>
          </a:prstGeom>
        </p:spPr>
        <p:txBody>
          <a:bodyPr anchor="t" rtlCol="false" tIns="0" lIns="0" bIns="0" rIns="0">
            <a:spAutoFit/>
          </a:bodyPr>
          <a:lstStyle/>
          <a:p>
            <a:pPr algn="just">
              <a:lnSpc>
                <a:spcPts val="3375"/>
              </a:lnSpc>
              <a:spcBef>
                <a:spcPct val="0"/>
              </a:spcBef>
            </a:pPr>
            <a:r>
              <a:rPr lang="en-US" sz="2410">
                <a:solidFill>
                  <a:srgbClr val="E5E1DA"/>
                </a:solidFill>
                <a:latin typeface="Lato"/>
                <a:ea typeface="Lato"/>
                <a:cs typeface="Lato"/>
                <a:sym typeface="Lato"/>
              </a:rPr>
              <a:t>We are seeking a $2.6 million investment to scale Signal Vase in 2025. This funding will help complete critical features, including the EtherealCash payment and monetization systems, while enabling user acquisition through targeted marketing, educational campaigns, and influencer partnerships. Strategic collaborations with trading platforms, brokers, and AI firms will drive growth, and part of the funds will be allocated to listing EtherealCash on major exchanges to boost liquidity. The investment will also support team expansion, compliance, and infrastructure scaling, positioning Signal Vase for long-term success and scalability in the global trading community.</a:t>
            </a:r>
          </a:p>
        </p:txBody>
      </p:sp>
      <p:sp>
        <p:nvSpPr>
          <p:cNvPr name="TextBox 5" id="5"/>
          <p:cNvSpPr txBox="true"/>
          <p:nvPr/>
        </p:nvSpPr>
        <p:spPr>
          <a:xfrm rot="0">
            <a:off x="566488" y="1220515"/>
            <a:ext cx="12594188"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Funds Needed for Signal Vase in 2025</a:t>
            </a:r>
          </a:p>
        </p:txBody>
      </p:sp>
      <p:pic>
        <p:nvPicPr>
          <p:cNvPr name="Picture 6" id="6"/>
          <p:cNvPicPr>
            <a:picLocks noChangeAspect="true"/>
          </p:cNvPicPr>
          <p:nvPr/>
        </p:nvPicPr>
        <p:blipFill>
          <a:blip r:embed="rId3"/>
          <a:stretch>
            <a:fillRect/>
          </a:stretch>
        </p:blipFill>
        <p:spPr>
          <a:xfrm rot="0">
            <a:off x="12553089" y="-236133"/>
            <a:ext cx="5484740" cy="5895431"/>
          </a:xfrm>
          <a:prstGeom prst="rect">
            <a:avLst/>
          </a:prstGeom>
        </p:spPr>
      </p:pic>
      <p:grpSp>
        <p:nvGrpSpPr>
          <p:cNvPr name="Group 7" id="7"/>
          <p:cNvGrpSpPr/>
          <p:nvPr/>
        </p:nvGrpSpPr>
        <p:grpSpPr>
          <a:xfrm rot="0">
            <a:off x="12847845" y="5233450"/>
            <a:ext cx="5214009" cy="864489"/>
            <a:chOff x="0" y="0"/>
            <a:chExt cx="1373237" cy="227684"/>
          </a:xfrm>
        </p:grpSpPr>
        <p:sp>
          <p:nvSpPr>
            <p:cNvPr name="Freeform 8" id="8"/>
            <p:cNvSpPr/>
            <p:nvPr/>
          </p:nvSpPr>
          <p:spPr>
            <a:xfrm flipH="false" flipV="false" rot="0">
              <a:off x="0" y="0"/>
              <a:ext cx="1373237" cy="227684"/>
            </a:xfrm>
            <a:custGeom>
              <a:avLst/>
              <a:gdLst/>
              <a:ahLst/>
              <a:cxnLst/>
              <a:rect r="r" b="b" t="t" l="l"/>
              <a:pathLst>
                <a:path h="227684" w="1373237">
                  <a:moveTo>
                    <a:pt x="89090" y="0"/>
                  </a:moveTo>
                  <a:lnTo>
                    <a:pt x="1284147" y="0"/>
                  </a:lnTo>
                  <a:cubicBezTo>
                    <a:pt x="1307775" y="0"/>
                    <a:pt x="1330436" y="9386"/>
                    <a:pt x="1347143" y="26094"/>
                  </a:cubicBezTo>
                  <a:cubicBezTo>
                    <a:pt x="1363851" y="42801"/>
                    <a:pt x="1373237" y="65462"/>
                    <a:pt x="1373237" y="89090"/>
                  </a:cubicBezTo>
                  <a:lnTo>
                    <a:pt x="1373237" y="138594"/>
                  </a:lnTo>
                  <a:cubicBezTo>
                    <a:pt x="1373237" y="162223"/>
                    <a:pt x="1363851" y="184883"/>
                    <a:pt x="1347143" y="201591"/>
                  </a:cubicBezTo>
                  <a:cubicBezTo>
                    <a:pt x="1330436" y="218298"/>
                    <a:pt x="1307775" y="227684"/>
                    <a:pt x="1284147" y="227684"/>
                  </a:cubicBezTo>
                  <a:lnTo>
                    <a:pt x="89090" y="227684"/>
                  </a:lnTo>
                  <a:cubicBezTo>
                    <a:pt x="39887" y="227684"/>
                    <a:pt x="0" y="187797"/>
                    <a:pt x="0" y="138594"/>
                  </a:cubicBezTo>
                  <a:lnTo>
                    <a:pt x="0" y="89090"/>
                  </a:lnTo>
                  <a:cubicBezTo>
                    <a:pt x="0" y="65462"/>
                    <a:pt x="9386" y="42801"/>
                    <a:pt x="26094" y="26094"/>
                  </a:cubicBezTo>
                  <a:cubicBezTo>
                    <a:pt x="42801" y="9386"/>
                    <a:pt x="65462" y="0"/>
                    <a:pt x="89090" y="0"/>
                  </a:cubicBezTo>
                  <a:close/>
                </a:path>
              </a:pathLst>
            </a:custGeom>
            <a:solidFill>
              <a:srgbClr val="000000"/>
            </a:solidFill>
            <a:ln w="38100" cap="rnd">
              <a:solidFill>
                <a:srgbClr val="E5E1DA"/>
              </a:solidFill>
              <a:prstDash val="solid"/>
              <a:round/>
            </a:ln>
          </p:spPr>
        </p:sp>
        <p:sp>
          <p:nvSpPr>
            <p:cNvPr name="TextBox 9" id="9"/>
            <p:cNvSpPr txBox="true"/>
            <p:nvPr/>
          </p:nvSpPr>
          <p:spPr>
            <a:xfrm>
              <a:off x="0" y="-38100"/>
              <a:ext cx="1373237" cy="265784"/>
            </a:xfrm>
            <a:prstGeom prst="rect">
              <a:avLst/>
            </a:prstGeom>
          </p:spPr>
          <p:txBody>
            <a:bodyPr anchor="ctr" rtlCol="false" tIns="254000" lIns="254000" bIns="254000" rIns="254000"/>
            <a:lstStyle/>
            <a:p>
              <a:pPr algn="l">
                <a:lnSpc>
                  <a:spcPts val="2799"/>
                </a:lnSpc>
              </a:pPr>
              <a:r>
                <a:rPr lang="en-US" sz="1999">
                  <a:solidFill>
                    <a:srgbClr val="E5E1DA"/>
                  </a:solidFill>
                  <a:latin typeface="Lato"/>
                  <a:ea typeface="Lato"/>
                  <a:cs typeface="Lato"/>
                  <a:sym typeface="Lato"/>
                </a:rPr>
                <a:t>A. 30% Product Development</a:t>
              </a:r>
            </a:p>
          </p:txBody>
        </p:sp>
      </p:grpSp>
      <p:grpSp>
        <p:nvGrpSpPr>
          <p:cNvPr name="Group 10" id="10"/>
          <p:cNvGrpSpPr/>
          <p:nvPr/>
        </p:nvGrpSpPr>
        <p:grpSpPr>
          <a:xfrm rot="0">
            <a:off x="12847845" y="6186475"/>
            <a:ext cx="5214009" cy="864489"/>
            <a:chOff x="0" y="0"/>
            <a:chExt cx="1373237" cy="227684"/>
          </a:xfrm>
        </p:grpSpPr>
        <p:sp>
          <p:nvSpPr>
            <p:cNvPr name="Freeform 11" id="11"/>
            <p:cNvSpPr/>
            <p:nvPr/>
          </p:nvSpPr>
          <p:spPr>
            <a:xfrm flipH="false" flipV="false" rot="0">
              <a:off x="0" y="0"/>
              <a:ext cx="1373237" cy="227684"/>
            </a:xfrm>
            <a:custGeom>
              <a:avLst/>
              <a:gdLst/>
              <a:ahLst/>
              <a:cxnLst/>
              <a:rect r="r" b="b" t="t" l="l"/>
              <a:pathLst>
                <a:path h="227684" w="1373237">
                  <a:moveTo>
                    <a:pt x="89090" y="0"/>
                  </a:moveTo>
                  <a:lnTo>
                    <a:pt x="1284147" y="0"/>
                  </a:lnTo>
                  <a:cubicBezTo>
                    <a:pt x="1307775" y="0"/>
                    <a:pt x="1330436" y="9386"/>
                    <a:pt x="1347143" y="26094"/>
                  </a:cubicBezTo>
                  <a:cubicBezTo>
                    <a:pt x="1363851" y="42801"/>
                    <a:pt x="1373237" y="65462"/>
                    <a:pt x="1373237" y="89090"/>
                  </a:cubicBezTo>
                  <a:lnTo>
                    <a:pt x="1373237" y="138594"/>
                  </a:lnTo>
                  <a:cubicBezTo>
                    <a:pt x="1373237" y="162223"/>
                    <a:pt x="1363851" y="184883"/>
                    <a:pt x="1347143" y="201591"/>
                  </a:cubicBezTo>
                  <a:cubicBezTo>
                    <a:pt x="1330436" y="218298"/>
                    <a:pt x="1307775" y="227684"/>
                    <a:pt x="1284147" y="227684"/>
                  </a:cubicBezTo>
                  <a:lnTo>
                    <a:pt x="89090" y="227684"/>
                  </a:lnTo>
                  <a:cubicBezTo>
                    <a:pt x="39887" y="227684"/>
                    <a:pt x="0" y="187797"/>
                    <a:pt x="0" y="138594"/>
                  </a:cubicBezTo>
                  <a:lnTo>
                    <a:pt x="0" y="89090"/>
                  </a:lnTo>
                  <a:cubicBezTo>
                    <a:pt x="0" y="65462"/>
                    <a:pt x="9386" y="42801"/>
                    <a:pt x="26094" y="26094"/>
                  </a:cubicBezTo>
                  <a:cubicBezTo>
                    <a:pt x="42801" y="9386"/>
                    <a:pt x="65462" y="0"/>
                    <a:pt x="89090" y="0"/>
                  </a:cubicBezTo>
                  <a:close/>
                </a:path>
              </a:pathLst>
            </a:custGeom>
            <a:solidFill>
              <a:srgbClr val="000000"/>
            </a:solidFill>
            <a:ln w="38100" cap="rnd">
              <a:solidFill>
                <a:srgbClr val="E5E1DA"/>
              </a:solidFill>
              <a:prstDash val="solid"/>
              <a:round/>
            </a:ln>
          </p:spPr>
        </p:sp>
        <p:sp>
          <p:nvSpPr>
            <p:cNvPr name="TextBox 12" id="12"/>
            <p:cNvSpPr txBox="true"/>
            <p:nvPr/>
          </p:nvSpPr>
          <p:spPr>
            <a:xfrm>
              <a:off x="0" y="-38100"/>
              <a:ext cx="1373237" cy="265784"/>
            </a:xfrm>
            <a:prstGeom prst="rect">
              <a:avLst/>
            </a:prstGeom>
          </p:spPr>
          <p:txBody>
            <a:bodyPr anchor="ctr" rtlCol="false" tIns="254000" lIns="254000" bIns="254000" rIns="254000"/>
            <a:lstStyle/>
            <a:p>
              <a:pPr algn="l">
                <a:lnSpc>
                  <a:spcPts val="2799"/>
                </a:lnSpc>
              </a:pPr>
              <a:r>
                <a:rPr lang="en-US" sz="1999">
                  <a:solidFill>
                    <a:srgbClr val="E5E1DA"/>
                  </a:solidFill>
                  <a:latin typeface="Lato"/>
                  <a:ea typeface="Lato"/>
                  <a:cs typeface="Lato"/>
                  <a:sym typeface="Lato"/>
                </a:rPr>
                <a:t>B. 35% Marketing &amp; User Acquisition</a:t>
              </a:r>
            </a:p>
          </p:txBody>
        </p:sp>
      </p:grpSp>
      <p:grpSp>
        <p:nvGrpSpPr>
          <p:cNvPr name="Group 13" id="13"/>
          <p:cNvGrpSpPr/>
          <p:nvPr/>
        </p:nvGrpSpPr>
        <p:grpSpPr>
          <a:xfrm rot="0">
            <a:off x="12847845" y="7184058"/>
            <a:ext cx="5214009" cy="864489"/>
            <a:chOff x="0" y="0"/>
            <a:chExt cx="1373237" cy="227684"/>
          </a:xfrm>
        </p:grpSpPr>
        <p:sp>
          <p:nvSpPr>
            <p:cNvPr name="Freeform 14" id="14"/>
            <p:cNvSpPr/>
            <p:nvPr/>
          </p:nvSpPr>
          <p:spPr>
            <a:xfrm flipH="false" flipV="false" rot="0">
              <a:off x="0" y="0"/>
              <a:ext cx="1373237" cy="227684"/>
            </a:xfrm>
            <a:custGeom>
              <a:avLst/>
              <a:gdLst/>
              <a:ahLst/>
              <a:cxnLst/>
              <a:rect r="r" b="b" t="t" l="l"/>
              <a:pathLst>
                <a:path h="227684" w="1373237">
                  <a:moveTo>
                    <a:pt x="89090" y="0"/>
                  </a:moveTo>
                  <a:lnTo>
                    <a:pt x="1284147" y="0"/>
                  </a:lnTo>
                  <a:cubicBezTo>
                    <a:pt x="1307775" y="0"/>
                    <a:pt x="1330436" y="9386"/>
                    <a:pt x="1347143" y="26094"/>
                  </a:cubicBezTo>
                  <a:cubicBezTo>
                    <a:pt x="1363851" y="42801"/>
                    <a:pt x="1373237" y="65462"/>
                    <a:pt x="1373237" y="89090"/>
                  </a:cubicBezTo>
                  <a:lnTo>
                    <a:pt x="1373237" y="138594"/>
                  </a:lnTo>
                  <a:cubicBezTo>
                    <a:pt x="1373237" y="162223"/>
                    <a:pt x="1363851" y="184883"/>
                    <a:pt x="1347143" y="201591"/>
                  </a:cubicBezTo>
                  <a:cubicBezTo>
                    <a:pt x="1330436" y="218298"/>
                    <a:pt x="1307775" y="227684"/>
                    <a:pt x="1284147" y="227684"/>
                  </a:cubicBezTo>
                  <a:lnTo>
                    <a:pt x="89090" y="227684"/>
                  </a:lnTo>
                  <a:cubicBezTo>
                    <a:pt x="39887" y="227684"/>
                    <a:pt x="0" y="187797"/>
                    <a:pt x="0" y="138594"/>
                  </a:cubicBezTo>
                  <a:lnTo>
                    <a:pt x="0" y="89090"/>
                  </a:lnTo>
                  <a:cubicBezTo>
                    <a:pt x="0" y="65462"/>
                    <a:pt x="9386" y="42801"/>
                    <a:pt x="26094" y="26094"/>
                  </a:cubicBezTo>
                  <a:cubicBezTo>
                    <a:pt x="42801" y="9386"/>
                    <a:pt x="65462" y="0"/>
                    <a:pt x="89090" y="0"/>
                  </a:cubicBezTo>
                  <a:close/>
                </a:path>
              </a:pathLst>
            </a:custGeom>
            <a:solidFill>
              <a:srgbClr val="000000"/>
            </a:solidFill>
            <a:ln w="38100" cap="rnd">
              <a:solidFill>
                <a:srgbClr val="E5E1DA"/>
              </a:solidFill>
              <a:prstDash val="solid"/>
              <a:round/>
            </a:ln>
          </p:spPr>
        </p:sp>
        <p:sp>
          <p:nvSpPr>
            <p:cNvPr name="TextBox 15" id="15"/>
            <p:cNvSpPr txBox="true"/>
            <p:nvPr/>
          </p:nvSpPr>
          <p:spPr>
            <a:xfrm>
              <a:off x="0" y="-38100"/>
              <a:ext cx="1373237" cy="265784"/>
            </a:xfrm>
            <a:prstGeom prst="rect">
              <a:avLst/>
            </a:prstGeom>
          </p:spPr>
          <p:txBody>
            <a:bodyPr anchor="ctr" rtlCol="false" tIns="254000" lIns="254000" bIns="254000" rIns="254000"/>
            <a:lstStyle/>
            <a:p>
              <a:pPr algn="l">
                <a:lnSpc>
                  <a:spcPts val="2799"/>
                </a:lnSpc>
              </a:pPr>
              <a:r>
                <a:rPr lang="en-US" sz="1999">
                  <a:solidFill>
                    <a:srgbClr val="E5E1DA"/>
                  </a:solidFill>
                  <a:latin typeface="Lato"/>
                  <a:ea typeface="Lato"/>
                  <a:cs typeface="Lato"/>
                  <a:sym typeface="Lato"/>
                </a:rPr>
                <a:t>C. 10% Legal &amp; Compliance </a:t>
              </a:r>
            </a:p>
          </p:txBody>
        </p:sp>
      </p:grpSp>
      <p:grpSp>
        <p:nvGrpSpPr>
          <p:cNvPr name="Group 16" id="16"/>
          <p:cNvGrpSpPr/>
          <p:nvPr/>
        </p:nvGrpSpPr>
        <p:grpSpPr>
          <a:xfrm rot="0">
            <a:off x="12847845" y="8181641"/>
            <a:ext cx="5214009" cy="864489"/>
            <a:chOff x="0" y="0"/>
            <a:chExt cx="1373237" cy="227684"/>
          </a:xfrm>
        </p:grpSpPr>
        <p:sp>
          <p:nvSpPr>
            <p:cNvPr name="Freeform 17" id="17"/>
            <p:cNvSpPr/>
            <p:nvPr/>
          </p:nvSpPr>
          <p:spPr>
            <a:xfrm flipH="false" flipV="false" rot="0">
              <a:off x="0" y="0"/>
              <a:ext cx="1373237" cy="227684"/>
            </a:xfrm>
            <a:custGeom>
              <a:avLst/>
              <a:gdLst/>
              <a:ahLst/>
              <a:cxnLst/>
              <a:rect r="r" b="b" t="t" l="l"/>
              <a:pathLst>
                <a:path h="227684" w="1373237">
                  <a:moveTo>
                    <a:pt x="89090" y="0"/>
                  </a:moveTo>
                  <a:lnTo>
                    <a:pt x="1284147" y="0"/>
                  </a:lnTo>
                  <a:cubicBezTo>
                    <a:pt x="1307775" y="0"/>
                    <a:pt x="1330436" y="9386"/>
                    <a:pt x="1347143" y="26094"/>
                  </a:cubicBezTo>
                  <a:cubicBezTo>
                    <a:pt x="1363851" y="42801"/>
                    <a:pt x="1373237" y="65462"/>
                    <a:pt x="1373237" y="89090"/>
                  </a:cubicBezTo>
                  <a:lnTo>
                    <a:pt x="1373237" y="138594"/>
                  </a:lnTo>
                  <a:cubicBezTo>
                    <a:pt x="1373237" y="162223"/>
                    <a:pt x="1363851" y="184883"/>
                    <a:pt x="1347143" y="201591"/>
                  </a:cubicBezTo>
                  <a:cubicBezTo>
                    <a:pt x="1330436" y="218298"/>
                    <a:pt x="1307775" y="227684"/>
                    <a:pt x="1284147" y="227684"/>
                  </a:cubicBezTo>
                  <a:lnTo>
                    <a:pt x="89090" y="227684"/>
                  </a:lnTo>
                  <a:cubicBezTo>
                    <a:pt x="39887" y="227684"/>
                    <a:pt x="0" y="187797"/>
                    <a:pt x="0" y="138594"/>
                  </a:cubicBezTo>
                  <a:lnTo>
                    <a:pt x="0" y="89090"/>
                  </a:lnTo>
                  <a:cubicBezTo>
                    <a:pt x="0" y="65462"/>
                    <a:pt x="9386" y="42801"/>
                    <a:pt x="26094" y="26094"/>
                  </a:cubicBezTo>
                  <a:cubicBezTo>
                    <a:pt x="42801" y="9386"/>
                    <a:pt x="65462" y="0"/>
                    <a:pt x="89090" y="0"/>
                  </a:cubicBezTo>
                  <a:close/>
                </a:path>
              </a:pathLst>
            </a:custGeom>
            <a:solidFill>
              <a:srgbClr val="000000"/>
            </a:solidFill>
            <a:ln w="38100" cap="rnd">
              <a:solidFill>
                <a:srgbClr val="FFFFFF"/>
              </a:solidFill>
              <a:prstDash val="solid"/>
              <a:round/>
            </a:ln>
          </p:spPr>
        </p:sp>
        <p:sp>
          <p:nvSpPr>
            <p:cNvPr name="TextBox 18" id="18"/>
            <p:cNvSpPr txBox="true"/>
            <p:nvPr/>
          </p:nvSpPr>
          <p:spPr>
            <a:xfrm>
              <a:off x="0" y="-38100"/>
              <a:ext cx="1373237" cy="265784"/>
            </a:xfrm>
            <a:prstGeom prst="rect">
              <a:avLst/>
            </a:prstGeom>
          </p:spPr>
          <p:txBody>
            <a:bodyPr anchor="ctr" rtlCol="false" tIns="254000" lIns="254000" bIns="254000" rIns="254000"/>
            <a:lstStyle/>
            <a:p>
              <a:pPr algn="l">
                <a:lnSpc>
                  <a:spcPts val="2799"/>
                </a:lnSpc>
              </a:pPr>
              <a:r>
                <a:rPr lang="en-US" sz="1999">
                  <a:solidFill>
                    <a:srgbClr val="FFFFFF"/>
                  </a:solidFill>
                  <a:latin typeface="Lato"/>
                  <a:ea typeface="Lato"/>
                  <a:cs typeface="Lato"/>
                  <a:sym typeface="Lato"/>
                </a:rPr>
                <a:t>D. 15% Operations &amp; Team Building</a:t>
              </a:r>
            </a:p>
          </p:txBody>
        </p:sp>
      </p:grpSp>
      <p:grpSp>
        <p:nvGrpSpPr>
          <p:cNvPr name="Group 19" id="19"/>
          <p:cNvGrpSpPr/>
          <p:nvPr/>
        </p:nvGrpSpPr>
        <p:grpSpPr>
          <a:xfrm rot="0">
            <a:off x="12847845" y="9131855"/>
            <a:ext cx="5214009" cy="864489"/>
            <a:chOff x="0" y="0"/>
            <a:chExt cx="1373237" cy="227684"/>
          </a:xfrm>
        </p:grpSpPr>
        <p:sp>
          <p:nvSpPr>
            <p:cNvPr name="Freeform 20" id="20"/>
            <p:cNvSpPr/>
            <p:nvPr/>
          </p:nvSpPr>
          <p:spPr>
            <a:xfrm flipH="false" flipV="false" rot="0">
              <a:off x="0" y="0"/>
              <a:ext cx="1373237" cy="227684"/>
            </a:xfrm>
            <a:custGeom>
              <a:avLst/>
              <a:gdLst/>
              <a:ahLst/>
              <a:cxnLst/>
              <a:rect r="r" b="b" t="t" l="l"/>
              <a:pathLst>
                <a:path h="227684" w="1373237">
                  <a:moveTo>
                    <a:pt x="89090" y="0"/>
                  </a:moveTo>
                  <a:lnTo>
                    <a:pt x="1284147" y="0"/>
                  </a:lnTo>
                  <a:cubicBezTo>
                    <a:pt x="1307775" y="0"/>
                    <a:pt x="1330436" y="9386"/>
                    <a:pt x="1347143" y="26094"/>
                  </a:cubicBezTo>
                  <a:cubicBezTo>
                    <a:pt x="1363851" y="42801"/>
                    <a:pt x="1373237" y="65462"/>
                    <a:pt x="1373237" y="89090"/>
                  </a:cubicBezTo>
                  <a:lnTo>
                    <a:pt x="1373237" y="138594"/>
                  </a:lnTo>
                  <a:cubicBezTo>
                    <a:pt x="1373237" y="162223"/>
                    <a:pt x="1363851" y="184883"/>
                    <a:pt x="1347143" y="201591"/>
                  </a:cubicBezTo>
                  <a:cubicBezTo>
                    <a:pt x="1330436" y="218298"/>
                    <a:pt x="1307775" y="227684"/>
                    <a:pt x="1284147" y="227684"/>
                  </a:cubicBezTo>
                  <a:lnTo>
                    <a:pt x="89090" y="227684"/>
                  </a:lnTo>
                  <a:cubicBezTo>
                    <a:pt x="39887" y="227684"/>
                    <a:pt x="0" y="187797"/>
                    <a:pt x="0" y="138594"/>
                  </a:cubicBezTo>
                  <a:lnTo>
                    <a:pt x="0" y="89090"/>
                  </a:lnTo>
                  <a:cubicBezTo>
                    <a:pt x="0" y="65462"/>
                    <a:pt x="9386" y="42801"/>
                    <a:pt x="26094" y="26094"/>
                  </a:cubicBezTo>
                  <a:cubicBezTo>
                    <a:pt x="42801" y="9386"/>
                    <a:pt x="65462" y="0"/>
                    <a:pt x="89090" y="0"/>
                  </a:cubicBezTo>
                  <a:close/>
                </a:path>
              </a:pathLst>
            </a:custGeom>
            <a:solidFill>
              <a:srgbClr val="000000"/>
            </a:solidFill>
            <a:ln w="38100" cap="rnd">
              <a:solidFill>
                <a:srgbClr val="FFFFFF"/>
              </a:solidFill>
              <a:prstDash val="solid"/>
              <a:round/>
            </a:ln>
          </p:spPr>
        </p:sp>
        <p:sp>
          <p:nvSpPr>
            <p:cNvPr name="TextBox 21" id="21"/>
            <p:cNvSpPr txBox="true"/>
            <p:nvPr/>
          </p:nvSpPr>
          <p:spPr>
            <a:xfrm>
              <a:off x="0" y="-38100"/>
              <a:ext cx="1373237" cy="265784"/>
            </a:xfrm>
            <a:prstGeom prst="rect">
              <a:avLst/>
            </a:prstGeom>
          </p:spPr>
          <p:txBody>
            <a:bodyPr anchor="ctr" rtlCol="false" tIns="254000" lIns="254000" bIns="254000" rIns="254000"/>
            <a:lstStyle/>
            <a:p>
              <a:pPr algn="l">
                <a:lnSpc>
                  <a:spcPts val="2799"/>
                </a:lnSpc>
              </a:pPr>
              <a:r>
                <a:rPr lang="en-US" sz="1999">
                  <a:solidFill>
                    <a:srgbClr val="FFFFFF"/>
                  </a:solidFill>
                  <a:latin typeface="Lato"/>
                  <a:ea typeface="Lato"/>
                  <a:cs typeface="Lato"/>
                  <a:sym typeface="Lato"/>
                </a:rPr>
                <a:t>E. 10% Reserve Fund</a:t>
              </a:r>
            </a:p>
          </p:txBody>
        </p:sp>
      </p:grpSp>
      <p:sp>
        <p:nvSpPr>
          <p:cNvPr name="Freeform 22" id="22"/>
          <p:cNvSpPr/>
          <p:nvPr/>
        </p:nvSpPr>
        <p:spPr>
          <a:xfrm flipH="false" flipV="false" rot="-636449">
            <a:off x="-1329209" y="7293757"/>
            <a:ext cx="13745171" cy="10034901"/>
          </a:xfrm>
          <a:custGeom>
            <a:avLst/>
            <a:gdLst/>
            <a:ahLst/>
            <a:cxnLst/>
            <a:rect r="r" b="b" t="t" l="l"/>
            <a:pathLst>
              <a:path h="10034901" w="13745171">
                <a:moveTo>
                  <a:pt x="0" y="0"/>
                </a:moveTo>
                <a:lnTo>
                  <a:pt x="13745171" y="0"/>
                </a:lnTo>
                <a:lnTo>
                  <a:pt x="13745171" y="10034902"/>
                </a:lnTo>
                <a:lnTo>
                  <a:pt x="0" y="10034902"/>
                </a:lnTo>
                <a:lnTo>
                  <a:pt x="0" y="0"/>
                </a:lnTo>
                <a:close/>
              </a:path>
            </a:pathLst>
          </a:custGeom>
          <a:blipFill>
            <a:blip r:embed="rId2"/>
            <a:stretch>
              <a:fillRect l="-523" t="0" r="-523"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1847234" y="-3653921"/>
            <a:ext cx="7470487" cy="5397427"/>
          </a:xfrm>
          <a:custGeom>
            <a:avLst/>
            <a:gdLst/>
            <a:ahLst/>
            <a:cxnLst/>
            <a:rect r="r" b="b" t="t" l="l"/>
            <a:pathLst>
              <a:path h="5397427" w="7470487">
                <a:moveTo>
                  <a:pt x="0" y="0"/>
                </a:moveTo>
                <a:lnTo>
                  <a:pt x="7470487" y="0"/>
                </a:lnTo>
                <a:lnTo>
                  <a:pt x="7470487" y="5397427"/>
                </a:lnTo>
                <a:lnTo>
                  <a:pt x="0" y="5397427"/>
                </a:lnTo>
                <a:lnTo>
                  <a:pt x="0" y="0"/>
                </a:lnTo>
                <a:close/>
              </a:path>
            </a:pathLst>
          </a:custGeom>
          <a:blipFill>
            <a:blip r:embed="rId2"/>
            <a:stretch>
              <a:fillRect l="0" t="0" r="0" b="0"/>
            </a:stretch>
          </a:blipFill>
        </p:spPr>
      </p:sp>
      <p:pic>
        <p:nvPicPr>
          <p:cNvPr name="Picture 3" id="3"/>
          <p:cNvPicPr>
            <a:picLocks noChangeAspect="true"/>
          </p:cNvPicPr>
          <p:nvPr/>
        </p:nvPicPr>
        <p:blipFill>
          <a:blip r:embed="rId3"/>
          <a:stretch>
            <a:fillRect/>
          </a:stretch>
        </p:blipFill>
        <p:spPr>
          <a:xfrm rot="0">
            <a:off x="11882640" y="539913"/>
            <a:ext cx="5865448" cy="5545993"/>
          </a:xfrm>
          <a:prstGeom prst="rect">
            <a:avLst/>
          </a:prstGeom>
        </p:spPr>
      </p:pic>
      <p:grpSp>
        <p:nvGrpSpPr>
          <p:cNvPr name="Group 4" id="4"/>
          <p:cNvGrpSpPr/>
          <p:nvPr/>
        </p:nvGrpSpPr>
        <p:grpSpPr>
          <a:xfrm rot="0">
            <a:off x="11928652" y="6070097"/>
            <a:ext cx="6029840" cy="864489"/>
            <a:chOff x="0" y="0"/>
            <a:chExt cx="1588106" cy="227684"/>
          </a:xfrm>
        </p:grpSpPr>
        <p:sp>
          <p:nvSpPr>
            <p:cNvPr name="Freeform 5" id="5"/>
            <p:cNvSpPr/>
            <p:nvPr/>
          </p:nvSpPr>
          <p:spPr>
            <a:xfrm flipH="false" flipV="false" rot="0">
              <a:off x="0" y="0"/>
              <a:ext cx="1588106" cy="227684"/>
            </a:xfrm>
            <a:custGeom>
              <a:avLst/>
              <a:gdLst/>
              <a:ahLst/>
              <a:cxnLst/>
              <a:rect r="r" b="b" t="t" l="l"/>
              <a:pathLst>
                <a:path h="227684" w="1588106">
                  <a:moveTo>
                    <a:pt x="77036" y="0"/>
                  </a:moveTo>
                  <a:lnTo>
                    <a:pt x="1511070" y="0"/>
                  </a:lnTo>
                  <a:cubicBezTo>
                    <a:pt x="1553616" y="0"/>
                    <a:pt x="1588106" y="34490"/>
                    <a:pt x="1588106" y="77036"/>
                  </a:cubicBezTo>
                  <a:lnTo>
                    <a:pt x="1588106" y="150648"/>
                  </a:lnTo>
                  <a:cubicBezTo>
                    <a:pt x="1588106" y="193194"/>
                    <a:pt x="1553616" y="227684"/>
                    <a:pt x="1511070" y="227684"/>
                  </a:cubicBezTo>
                  <a:lnTo>
                    <a:pt x="77036" y="227684"/>
                  </a:lnTo>
                  <a:cubicBezTo>
                    <a:pt x="34490" y="227684"/>
                    <a:pt x="0" y="193194"/>
                    <a:pt x="0" y="150648"/>
                  </a:cubicBezTo>
                  <a:lnTo>
                    <a:pt x="0" y="77036"/>
                  </a:lnTo>
                  <a:cubicBezTo>
                    <a:pt x="0" y="34490"/>
                    <a:pt x="34490" y="0"/>
                    <a:pt x="77036" y="0"/>
                  </a:cubicBezTo>
                  <a:close/>
                </a:path>
              </a:pathLst>
            </a:custGeom>
            <a:solidFill>
              <a:srgbClr val="000000"/>
            </a:solidFill>
            <a:ln w="38100" cap="rnd">
              <a:solidFill>
                <a:srgbClr val="E5E1DA"/>
              </a:solidFill>
              <a:prstDash val="solid"/>
              <a:round/>
            </a:ln>
          </p:spPr>
        </p:sp>
        <p:sp>
          <p:nvSpPr>
            <p:cNvPr name="TextBox 6" id="6"/>
            <p:cNvSpPr txBox="true"/>
            <p:nvPr/>
          </p:nvSpPr>
          <p:spPr>
            <a:xfrm>
              <a:off x="0" y="-38100"/>
              <a:ext cx="1588106" cy="265784"/>
            </a:xfrm>
            <a:prstGeom prst="rect">
              <a:avLst/>
            </a:prstGeom>
          </p:spPr>
          <p:txBody>
            <a:bodyPr anchor="ctr" rtlCol="false" tIns="254000" lIns="254000" bIns="254000" rIns="254000"/>
            <a:lstStyle/>
            <a:p>
              <a:pPr algn="l">
                <a:lnSpc>
                  <a:spcPts val="2799"/>
                </a:lnSpc>
              </a:pPr>
              <a:r>
                <a:rPr lang="en-US" sz="1999">
                  <a:solidFill>
                    <a:srgbClr val="E5E1DA"/>
                  </a:solidFill>
                  <a:latin typeface="Lato"/>
                  <a:ea typeface="Lato"/>
                  <a:cs typeface="Lato"/>
                  <a:sym typeface="Lato"/>
                </a:rPr>
                <a:t>A. 5% of the total supply will be offered to OTC</a:t>
              </a:r>
            </a:p>
          </p:txBody>
        </p:sp>
      </p:grpSp>
      <p:sp>
        <p:nvSpPr>
          <p:cNvPr name="TextBox 7" id="7"/>
          <p:cNvSpPr txBox="true"/>
          <p:nvPr/>
        </p:nvSpPr>
        <p:spPr>
          <a:xfrm rot="0">
            <a:off x="569786" y="1562531"/>
            <a:ext cx="13130659" cy="1095342"/>
          </a:xfrm>
          <a:prstGeom prst="rect">
            <a:avLst/>
          </a:prstGeom>
        </p:spPr>
        <p:txBody>
          <a:bodyPr anchor="t" rtlCol="false" tIns="0" lIns="0" bIns="0" rIns="0">
            <a:spAutoFit/>
          </a:bodyPr>
          <a:lstStyle/>
          <a:p>
            <a:pPr algn="l">
              <a:lnSpc>
                <a:spcPts val="8400"/>
              </a:lnSpc>
            </a:pPr>
            <a:r>
              <a:rPr lang="en-US" sz="6000" b="true">
                <a:solidFill>
                  <a:srgbClr val="FFFFFF"/>
                </a:solidFill>
                <a:latin typeface="Poppins Bold"/>
                <a:ea typeface="Poppins Bold"/>
                <a:cs typeface="Poppins Bold"/>
                <a:sym typeface="Poppins Bold"/>
              </a:rPr>
              <a:t>OTC Investment Opportunity</a:t>
            </a:r>
          </a:p>
        </p:txBody>
      </p:sp>
      <p:sp>
        <p:nvSpPr>
          <p:cNvPr name="TextBox 8" id="8"/>
          <p:cNvSpPr txBox="true"/>
          <p:nvPr/>
        </p:nvSpPr>
        <p:spPr>
          <a:xfrm rot="0">
            <a:off x="1028700" y="3027414"/>
            <a:ext cx="10484737" cy="2790484"/>
          </a:xfrm>
          <a:prstGeom prst="rect">
            <a:avLst/>
          </a:prstGeom>
        </p:spPr>
        <p:txBody>
          <a:bodyPr anchor="t" rtlCol="false" tIns="0" lIns="0" bIns="0" rIns="0">
            <a:spAutoFit/>
          </a:bodyPr>
          <a:lstStyle/>
          <a:p>
            <a:pPr algn="just">
              <a:lnSpc>
                <a:spcPts val="3168"/>
              </a:lnSpc>
            </a:pPr>
            <a:r>
              <a:rPr lang="en-US" sz="2263">
                <a:solidFill>
                  <a:srgbClr val="E5E1DA"/>
                </a:solidFill>
                <a:latin typeface="Lato"/>
                <a:ea typeface="Lato"/>
                <a:cs typeface="Lato"/>
                <a:sym typeface="Lato"/>
              </a:rPr>
              <a:t>As part of our fundraising strategy, we are offering 5% of the total supply of EtherealCash to OTC investors in exchange for a $3 million investment. This allocation amounts to 25,000,000 EtherealCash tokens, priced at $0.12 per token.</a:t>
            </a:r>
          </a:p>
          <a:p>
            <a:pPr algn="just">
              <a:lnSpc>
                <a:spcPts val="3168"/>
              </a:lnSpc>
            </a:pPr>
            <a:r>
              <a:rPr lang="en-US" sz="2263">
                <a:solidFill>
                  <a:srgbClr val="E5E1DA"/>
                </a:solidFill>
                <a:latin typeface="Lato"/>
                <a:ea typeface="Lato"/>
                <a:cs typeface="Lato"/>
                <a:sym typeface="Lato"/>
              </a:rPr>
              <a:t>This is a unique opportunity for early investors to gain exposure to a growing platform and benefit from the potential upside as Signal Vase scales and gains market traction in the coming years.</a:t>
            </a:r>
          </a:p>
          <a:p>
            <a:pPr algn="just">
              <a:lnSpc>
                <a:spcPts val="3168"/>
              </a:lnSpc>
              <a:spcBef>
                <a:spcPct val="0"/>
              </a:spcBef>
            </a:pPr>
          </a:p>
        </p:txBody>
      </p:sp>
      <p:grpSp>
        <p:nvGrpSpPr>
          <p:cNvPr name="Group 9" id="9"/>
          <p:cNvGrpSpPr/>
          <p:nvPr/>
        </p:nvGrpSpPr>
        <p:grpSpPr>
          <a:xfrm rot="0">
            <a:off x="11928652" y="7191761"/>
            <a:ext cx="6029840" cy="864489"/>
            <a:chOff x="0" y="0"/>
            <a:chExt cx="1588106" cy="227684"/>
          </a:xfrm>
        </p:grpSpPr>
        <p:sp>
          <p:nvSpPr>
            <p:cNvPr name="Freeform 10" id="10"/>
            <p:cNvSpPr/>
            <p:nvPr/>
          </p:nvSpPr>
          <p:spPr>
            <a:xfrm flipH="false" flipV="false" rot="0">
              <a:off x="0" y="0"/>
              <a:ext cx="1588106" cy="227684"/>
            </a:xfrm>
            <a:custGeom>
              <a:avLst/>
              <a:gdLst/>
              <a:ahLst/>
              <a:cxnLst/>
              <a:rect r="r" b="b" t="t" l="l"/>
              <a:pathLst>
                <a:path h="227684" w="1588106">
                  <a:moveTo>
                    <a:pt x="77036" y="0"/>
                  </a:moveTo>
                  <a:lnTo>
                    <a:pt x="1511070" y="0"/>
                  </a:lnTo>
                  <a:cubicBezTo>
                    <a:pt x="1553616" y="0"/>
                    <a:pt x="1588106" y="34490"/>
                    <a:pt x="1588106" y="77036"/>
                  </a:cubicBezTo>
                  <a:lnTo>
                    <a:pt x="1588106" y="150648"/>
                  </a:lnTo>
                  <a:cubicBezTo>
                    <a:pt x="1588106" y="193194"/>
                    <a:pt x="1553616" y="227684"/>
                    <a:pt x="1511070" y="227684"/>
                  </a:cubicBezTo>
                  <a:lnTo>
                    <a:pt x="77036" y="227684"/>
                  </a:lnTo>
                  <a:cubicBezTo>
                    <a:pt x="34490" y="227684"/>
                    <a:pt x="0" y="193194"/>
                    <a:pt x="0" y="150648"/>
                  </a:cubicBezTo>
                  <a:lnTo>
                    <a:pt x="0" y="77036"/>
                  </a:lnTo>
                  <a:cubicBezTo>
                    <a:pt x="0" y="34490"/>
                    <a:pt x="34490" y="0"/>
                    <a:pt x="77036" y="0"/>
                  </a:cubicBezTo>
                  <a:close/>
                </a:path>
              </a:pathLst>
            </a:custGeom>
            <a:solidFill>
              <a:srgbClr val="000000"/>
            </a:solidFill>
            <a:ln w="38100" cap="rnd">
              <a:solidFill>
                <a:srgbClr val="E5E1DA"/>
              </a:solidFill>
              <a:prstDash val="solid"/>
              <a:round/>
            </a:ln>
          </p:spPr>
        </p:sp>
        <p:sp>
          <p:nvSpPr>
            <p:cNvPr name="TextBox 11" id="11"/>
            <p:cNvSpPr txBox="true"/>
            <p:nvPr/>
          </p:nvSpPr>
          <p:spPr>
            <a:xfrm>
              <a:off x="0" y="-38100"/>
              <a:ext cx="1588106" cy="265784"/>
            </a:xfrm>
            <a:prstGeom prst="rect">
              <a:avLst/>
            </a:prstGeom>
          </p:spPr>
          <p:txBody>
            <a:bodyPr anchor="ctr" rtlCol="false" tIns="254000" lIns="254000" bIns="254000" rIns="254000"/>
            <a:lstStyle/>
            <a:p>
              <a:pPr algn="l">
                <a:lnSpc>
                  <a:spcPts val="2799"/>
                </a:lnSpc>
              </a:pPr>
              <a:r>
                <a:rPr lang="en-US" sz="1999">
                  <a:solidFill>
                    <a:srgbClr val="E5E1DA"/>
                  </a:solidFill>
                  <a:latin typeface="Lato"/>
                  <a:ea typeface="Lato"/>
                  <a:cs typeface="Lato"/>
                  <a:sym typeface="Lato"/>
                </a:rPr>
                <a:t>B. 35% of total supply for ICO.</a:t>
              </a:r>
            </a:p>
          </p:txBody>
        </p:sp>
      </p:grpSp>
      <p:grpSp>
        <p:nvGrpSpPr>
          <p:cNvPr name="Group 12" id="12"/>
          <p:cNvGrpSpPr/>
          <p:nvPr/>
        </p:nvGrpSpPr>
        <p:grpSpPr>
          <a:xfrm rot="0">
            <a:off x="11928652" y="8313424"/>
            <a:ext cx="6029840" cy="864489"/>
            <a:chOff x="0" y="0"/>
            <a:chExt cx="1588106" cy="227684"/>
          </a:xfrm>
        </p:grpSpPr>
        <p:sp>
          <p:nvSpPr>
            <p:cNvPr name="Freeform 13" id="13"/>
            <p:cNvSpPr/>
            <p:nvPr/>
          </p:nvSpPr>
          <p:spPr>
            <a:xfrm flipH="false" flipV="false" rot="0">
              <a:off x="0" y="0"/>
              <a:ext cx="1588106" cy="227684"/>
            </a:xfrm>
            <a:custGeom>
              <a:avLst/>
              <a:gdLst/>
              <a:ahLst/>
              <a:cxnLst/>
              <a:rect r="r" b="b" t="t" l="l"/>
              <a:pathLst>
                <a:path h="227684" w="1588106">
                  <a:moveTo>
                    <a:pt x="77036" y="0"/>
                  </a:moveTo>
                  <a:lnTo>
                    <a:pt x="1511070" y="0"/>
                  </a:lnTo>
                  <a:cubicBezTo>
                    <a:pt x="1553616" y="0"/>
                    <a:pt x="1588106" y="34490"/>
                    <a:pt x="1588106" y="77036"/>
                  </a:cubicBezTo>
                  <a:lnTo>
                    <a:pt x="1588106" y="150648"/>
                  </a:lnTo>
                  <a:cubicBezTo>
                    <a:pt x="1588106" y="193194"/>
                    <a:pt x="1553616" y="227684"/>
                    <a:pt x="1511070" y="227684"/>
                  </a:cubicBezTo>
                  <a:lnTo>
                    <a:pt x="77036" y="227684"/>
                  </a:lnTo>
                  <a:cubicBezTo>
                    <a:pt x="34490" y="227684"/>
                    <a:pt x="0" y="193194"/>
                    <a:pt x="0" y="150648"/>
                  </a:cubicBezTo>
                  <a:lnTo>
                    <a:pt x="0" y="77036"/>
                  </a:lnTo>
                  <a:cubicBezTo>
                    <a:pt x="0" y="34490"/>
                    <a:pt x="34490" y="0"/>
                    <a:pt x="77036" y="0"/>
                  </a:cubicBezTo>
                  <a:close/>
                </a:path>
              </a:pathLst>
            </a:custGeom>
            <a:solidFill>
              <a:srgbClr val="000000"/>
            </a:solidFill>
            <a:ln w="38100" cap="rnd">
              <a:solidFill>
                <a:srgbClr val="E5E1DA"/>
              </a:solidFill>
              <a:prstDash val="solid"/>
              <a:round/>
            </a:ln>
          </p:spPr>
        </p:sp>
        <p:sp>
          <p:nvSpPr>
            <p:cNvPr name="TextBox 14" id="14"/>
            <p:cNvSpPr txBox="true"/>
            <p:nvPr/>
          </p:nvSpPr>
          <p:spPr>
            <a:xfrm>
              <a:off x="0" y="-38100"/>
              <a:ext cx="1588106" cy="265784"/>
            </a:xfrm>
            <a:prstGeom prst="rect">
              <a:avLst/>
            </a:prstGeom>
          </p:spPr>
          <p:txBody>
            <a:bodyPr anchor="ctr" rtlCol="false" tIns="254000" lIns="254000" bIns="254000" rIns="254000"/>
            <a:lstStyle/>
            <a:p>
              <a:pPr algn="l">
                <a:lnSpc>
                  <a:spcPts val="2799"/>
                </a:lnSpc>
              </a:pPr>
              <a:r>
                <a:rPr lang="en-US" sz="1999">
                  <a:solidFill>
                    <a:srgbClr val="E5E1DA"/>
                  </a:solidFill>
                  <a:latin typeface="Lato"/>
                  <a:ea typeface="Lato"/>
                  <a:cs typeface="Lato"/>
                  <a:sym typeface="Lato"/>
                </a:rPr>
                <a:t>C. 60% for strategic initiatives</a:t>
              </a:r>
            </a:p>
          </p:txBody>
        </p:sp>
      </p:grpSp>
      <p:sp>
        <p:nvSpPr>
          <p:cNvPr name="Freeform 15" id="15"/>
          <p:cNvSpPr/>
          <p:nvPr/>
        </p:nvSpPr>
        <p:spPr>
          <a:xfrm flipH="false" flipV="false" rot="-10800000">
            <a:off x="0" y="6236997"/>
            <a:ext cx="13745171" cy="10034901"/>
          </a:xfrm>
          <a:custGeom>
            <a:avLst/>
            <a:gdLst/>
            <a:ahLst/>
            <a:cxnLst/>
            <a:rect r="r" b="b" t="t" l="l"/>
            <a:pathLst>
              <a:path h="10034901" w="13745171">
                <a:moveTo>
                  <a:pt x="0" y="0"/>
                </a:moveTo>
                <a:lnTo>
                  <a:pt x="13745171" y="0"/>
                </a:lnTo>
                <a:lnTo>
                  <a:pt x="13745171" y="10034902"/>
                </a:lnTo>
                <a:lnTo>
                  <a:pt x="0" y="10034902"/>
                </a:lnTo>
                <a:lnTo>
                  <a:pt x="0" y="0"/>
                </a:lnTo>
                <a:close/>
              </a:path>
            </a:pathLst>
          </a:custGeom>
          <a:blipFill>
            <a:blip r:embed="rId2"/>
            <a:stretch>
              <a:fillRect l="-523" t="0" r="-523"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71147" y="4046337"/>
            <a:ext cx="2867087" cy="3645301"/>
            <a:chOff x="0" y="0"/>
            <a:chExt cx="1100884" cy="1399697"/>
          </a:xfrm>
        </p:grpSpPr>
        <p:sp>
          <p:nvSpPr>
            <p:cNvPr name="Freeform 3" id="3"/>
            <p:cNvSpPr/>
            <p:nvPr/>
          </p:nvSpPr>
          <p:spPr>
            <a:xfrm flipH="false" flipV="false" rot="0">
              <a:off x="0" y="0"/>
              <a:ext cx="1100884" cy="1399697"/>
            </a:xfrm>
            <a:custGeom>
              <a:avLst/>
              <a:gdLst/>
              <a:ahLst/>
              <a:cxnLst/>
              <a:rect r="r" b="b" t="t" l="l"/>
              <a:pathLst>
                <a:path h="1399697" w="1100884">
                  <a:moveTo>
                    <a:pt x="40504" y="0"/>
                  </a:moveTo>
                  <a:lnTo>
                    <a:pt x="1060380" y="0"/>
                  </a:lnTo>
                  <a:cubicBezTo>
                    <a:pt x="1071122" y="0"/>
                    <a:pt x="1081424" y="4267"/>
                    <a:pt x="1089020" y="11863"/>
                  </a:cubicBezTo>
                  <a:cubicBezTo>
                    <a:pt x="1096616" y="19459"/>
                    <a:pt x="1100884" y="29762"/>
                    <a:pt x="1100884" y="40504"/>
                  </a:cubicBezTo>
                  <a:lnTo>
                    <a:pt x="1100884" y="1359193"/>
                  </a:lnTo>
                  <a:cubicBezTo>
                    <a:pt x="1100884" y="1369935"/>
                    <a:pt x="1096616" y="1380237"/>
                    <a:pt x="1089020" y="1387834"/>
                  </a:cubicBezTo>
                  <a:cubicBezTo>
                    <a:pt x="1081424" y="1395429"/>
                    <a:pt x="1071122" y="1399697"/>
                    <a:pt x="1060380" y="1399697"/>
                  </a:cubicBezTo>
                  <a:lnTo>
                    <a:pt x="40504" y="1399697"/>
                  </a:lnTo>
                  <a:cubicBezTo>
                    <a:pt x="18134" y="1399697"/>
                    <a:pt x="0" y="1381563"/>
                    <a:pt x="0" y="1359193"/>
                  </a:cubicBezTo>
                  <a:lnTo>
                    <a:pt x="0" y="40504"/>
                  </a:lnTo>
                  <a:cubicBezTo>
                    <a:pt x="0" y="29762"/>
                    <a:pt x="4267" y="19459"/>
                    <a:pt x="11863" y="11863"/>
                  </a:cubicBezTo>
                  <a:cubicBezTo>
                    <a:pt x="19459" y="4267"/>
                    <a:pt x="29762" y="0"/>
                    <a:pt x="40504" y="0"/>
                  </a:cubicBezTo>
                  <a:close/>
                </a:path>
              </a:pathLst>
            </a:custGeom>
            <a:blipFill>
              <a:blip r:embed="rId2"/>
              <a:stretch>
                <a:fillRect l="-26461" t="-9375" r="-31810" b="-56804"/>
              </a:stretch>
            </a:blipFill>
          </p:spPr>
        </p:sp>
      </p:grpSp>
      <p:grpSp>
        <p:nvGrpSpPr>
          <p:cNvPr name="Group 4" id="4"/>
          <p:cNvGrpSpPr/>
          <p:nvPr/>
        </p:nvGrpSpPr>
        <p:grpSpPr>
          <a:xfrm rot="0">
            <a:off x="4984443" y="3990108"/>
            <a:ext cx="2867087" cy="3645301"/>
            <a:chOff x="0" y="0"/>
            <a:chExt cx="1100884" cy="1399697"/>
          </a:xfrm>
        </p:grpSpPr>
        <p:sp>
          <p:nvSpPr>
            <p:cNvPr name="Freeform 5" id="5"/>
            <p:cNvSpPr/>
            <p:nvPr/>
          </p:nvSpPr>
          <p:spPr>
            <a:xfrm flipH="false" flipV="false" rot="0">
              <a:off x="0" y="0"/>
              <a:ext cx="1100884" cy="1399697"/>
            </a:xfrm>
            <a:custGeom>
              <a:avLst/>
              <a:gdLst/>
              <a:ahLst/>
              <a:cxnLst/>
              <a:rect r="r" b="b" t="t" l="l"/>
              <a:pathLst>
                <a:path h="1399697" w="1100884">
                  <a:moveTo>
                    <a:pt x="40504" y="0"/>
                  </a:moveTo>
                  <a:lnTo>
                    <a:pt x="1060380" y="0"/>
                  </a:lnTo>
                  <a:cubicBezTo>
                    <a:pt x="1071122" y="0"/>
                    <a:pt x="1081424" y="4267"/>
                    <a:pt x="1089020" y="11863"/>
                  </a:cubicBezTo>
                  <a:cubicBezTo>
                    <a:pt x="1096616" y="19459"/>
                    <a:pt x="1100884" y="29762"/>
                    <a:pt x="1100884" y="40504"/>
                  </a:cubicBezTo>
                  <a:lnTo>
                    <a:pt x="1100884" y="1359193"/>
                  </a:lnTo>
                  <a:cubicBezTo>
                    <a:pt x="1100884" y="1369935"/>
                    <a:pt x="1096616" y="1380237"/>
                    <a:pt x="1089020" y="1387834"/>
                  </a:cubicBezTo>
                  <a:cubicBezTo>
                    <a:pt x="1081424" y="1395429"/>
                    <a:pt x="1071122" y="1399697"/>
                    <a:pt x="1060380" y="1399697"/>
                  </a:cubicBezTo>
                  <a:lnTo>
                    <a:pt x="40504" y="1399697"/>
                  </a:lnTo>
                  <a:cubicBezTo>
                    <a:pt x="18134" y="1399697"/>
                    <a:pt x="0" y="1381563"/>
                    <a:pt x="0" y="1359193"/>
                  </a:cubicBezTo>
                  <a:lnTo>
                    <a:pt x="0" y="40504"/>
                  </a:lnTo>
                  <a:cubicBezTo>
                    <a:pt x="0" y="29762"/>
                    <a:pt x="4267" y="19459"/>
                    <a:pt x="11863" y="11863"/>
                  </a:cubicBezTo>
                  <a:cubicBezTo>
                    <a:pt x="19459" y="4267"/>
                    <a:pt x="29762" y="0"/>
                    <a:pt x="40504" y="0"/>
                  </a:cubicBezTo>
                  <a:close/>
                </a:path>
              </a:pathLst>
            </a:custGeom>
            <a:blipFill>
              <a:blip r:embed="rId3"/>
              <a:stretch>
                <a:fillRect l="-23598" t="-2486" r="-22489" b="-12623"/>
              </a:stretch>
            </a:blipFill>
          </p:spPr>
        </p:sp>
      </p:grpSp>
      <p:sp>
        <p:nvSpPr>
          <p:cNvPr name="Freeform 6" id="6"/>
          <p:cNvSpPr/>
          <p:nvPr/>
        </p:nvSpPr>
        <p:spPr>
          <a:xfrm flipH="false" flipV="false" rot="-2181579">
            <a:off x="14622652" y="162339"/>
            <a:ext cx="10128448" cy="10895890"/>
          </a:xfrm>
          <a:custGeom>
            <a:avLst/>
            <a:gdLst/>
            <a:ahLst/>
            <a:cxnLst/>
            <a:rect r="r" b="b" t="t" l="l"/>
            <a:pathLst>
              <a:path h="10895890" w="10128448">
                <a:moveTo>
                  <a:pt x="0" y="0"/>
                </a:moveTo>
                <a:lnTo>
                  <a:pt x="10128447" y="0"/>
                </a:lnTo>
                <a:lnTo>
                  <a:pt x="10128447" y="10895890"/>
                </a:lnTo>
                <a:lnTo>
                  <a:pt x="0" y="10895890"/>
                </a:lnTo>
                <a:lnTo>
                  <a:pt x="0" y="0"/>
                </a:lnTo>
                <a:close/>
              </a:path>
            </a:pathLst>
          </a:custGeom>
          <a:blipFill>
            <a:blip r:embed="rId4"/>
            <a:stretch>
              <a:fillRect l="-157" t="0" r="-157" b="0"/>
            </a:stretch>
          </a:blipFill>
        </p:spPr>
      </p:sp>
      <p:grpSp>
        <p:nvGrpSpPr>
          <p:cNvPr name="Group 7" id="7"/>
          <p:cNvGrpSpPr/>
          <p:nvPr/>
        </p:nvGrpSpPr>
        <p:grpSpPr>
          <a:xfrm rot="0">
            <a:off x="8940186" y="3990108"/>
            <a:ext cx="2867087" cy="3645301"/>
            <a:chOff x="0" y="0"/>
            <a:chExt cx="1100884" cy="1399697"/>
          </a:xfrm>
        </p:grpSpPr>
        <p:sp>
          <p:nvSpPr>
            <p:cNvPr name="Freeform 8" id="8"/>
            <p:cNvSpPr/>
            <p:nvPr/>
          </p:nvSpPr>
          <p:spPr>
            <a:xfrm flipH="false" flipV="false" rot="0">
              <a:off x="0" y="0"/>
              <a:ext cx="1100884" cy="1399697"/>
            </a:xfrm>
            <a:custGeom>
              <a:avLst/>
              <a:gdLst/>
              <a:ahLst/>
              <a:cxnLst/>
              <a:rect r="r" b="b" t="t" l="l"/>
              <a:pathLst>
                <a:path h="1399697" w="1100884">
                  <a:moveTo>
                    <a:pt x="40504" y="0"/>
                  </a:moveTo>
                  <a:lnTo>
                    <a:pt x="1060380" y="0"/>
                  </a:lnTo>
                  <a:cubicBezTo>
                    <a:pt x="1071122" y="0"/>
                    <a:pt x="1081424" y="4267"/>
                    <a:pt x="1089020" y="11863"/>
                  </a:cubicBezTo>
                  <a:cubicBezTo>
                    <a:pt x="1096616" y="19459"/>
                    <a:pt x="1100884" y="29762"/>
                    <a:pt x="1100884" y="40504"/>
                  </a:cubicBezTo>
                  <a:lnTo>
                    <a:pt x="1100884" y="1359193"/>
                  </a:lnTo>
                  <a:cubicBezTo>
                    <a:pt x="1100884" y="1369935"/>
                    <a:pt x="1096616" y="1380237"/>
                    <a:pt x="1089020" y="1387834"/>
                  </a:cubicBezTo>
                  <a:cubicBezTo>
                    <a:pt x="1081424" y="1395429"/>
                    <a:pt x="1071122" y="1399697"/>
                    <a:pt x="1060380" y="1399697"/>
                  </a:cubicBezTo>
                  <a:lnTo>
                    <a:pt x="40504" y="1399697"/>
                  </a:lnTo>
                  <a:cubicBezTo>
                    <a:pt x="18134" y="1399697"/>
                    <a:pt x="0" y="1381563"/>
                    <a:pt x="0" y="1359193"/>
                  </a:cubicBezTo>
                  <a:lnTo>
                    <a:pt x="0" y="40504"/>
                  </a:lnTo>
                  <a:cubicBezTo>
                    <a:pt x="0" y="29762"/>
                    <a:pt x="4267" y="19459"/>
                    <a:pt x="11863" y="11863"/>
                  </a:cubicBezTo>
                  <a:cubicBezTo>
                    <a:pt x="19459" y="4267"/>
                    <a:pt x="29762" y="0"/>
                    <a:pt x="40504" y="0"/>
                  </a:cubicBezTo>
                  <a:close/>
                </a:path>
              </a:pathLst>
            </a:custGeom>
            <a:blipFill>
              <a:blip r:embed="rId5"/>
              <a:stretch>
                <a:fillRect l="-19464" t="0" r="-7678" b="0"/>
              </a:stretch>
            </a:blipFill>
          </p:spPr>
        </p:sp>
      </p:grpSp>
      <p:grpSp>
        <p:nvGrpSpPr>
          <p:cNvPr name="Group 9" id="9"/>
          <p:cNvGrpSpPr/>
          <p:nvPr/>
        </p:nvGrpSpPr>
        <p:grpSpPr>
          <a:xfrm rot="0">
            <a:off x="12895929" y="3990108"/>
            <a:ext cx="2867087" cy="3645301"/>
            <a:chOff x="0" y="0"/>
            <a:chExt cx="1100884" cy="1399697"/>
          </a:xfrm>
        </p:grpSpPr>
        <p:sp>
          <p:nvSpPr>
            <p:cNvPr name="Freeform 10" id="10"/>
            <p:cNvSpPr/>
            <p:nvPr/>
          </p:nvSpPr>
          <p:spPr>
            <a:xfrm flipH="false" flipV="false" rot="0">
              <a:off x="0" y="0"/>
              <a:ext cx="1100884" cy="1399697"/>
            </a:xfrm>
            <a:custGeom>
              <a:avLst/>
              <a:gdLst/>
              <a:ahLst/>
              <a:cxnLst/>
              <a:rect r="r" b="b" t="t" l="l"/>
              <a:pathLst>
                <a:path h="1399697" w="1100884">
                  <a:moveTo>
                    <a:pt x="40504" y="0"/>
                  </a:moveTo>
                  <a:lnTo>
                    <a:pt x="1060380" y="0"/>
                  </a:lnTo>
                  <a:cubicBezTo>
                    <a:pt x="1071122" y="0"/>
                    <a:pt x="1081424" y="4267"/>
                    <a:pt x="1089020" y="11863"/>
                  </a:cubicBezTo>
                  <a:cubicBezTo>
                    <a:pt x="1096616" y="19459"/>
                    <a:pt x="1100884" y="29762"/>
                    <a:pt x="1100884" y="40504"/>
                  </a:cubicBezTo>
                  <a:lnTo>
                    <a:pt x="1100884" y="1359193"/>
                  </a:lnTo>
                  <a:cubicBezTo>
                    <a:pt x="1100884" y="1369935"/>
                    <a:pt x="1096616" y="1380237"/>
                    <a:pt x="1089020" y="1387834"/>
                  </a:cubicBezTo>
                  <a:cubicBezTo>
                    <a:pt x="1081424" y="1395429"/>
                    <a:pt x="1071122" y="1399697"/>
                    <a:pt x="1060380" y="1399697"/>
                  </a:cubicBezTo>
                  <a:lnTo>
                    <a:pt x="40504" y="1399697"/>
                  </a:lnTo>
                  <a:cubicBezTo>
                    <a:pt x="18134" y="1399697"/>
                    <a:pt x="0" y="1381563"/>
                    <a:pt x="0" y="1359193"/>
                  </a:cubicBezTo>
                  <a:lnTo>
                    <a:pt x="0" y="40504"/>
                  </a:lnTo>
                  <a:cubicBezTo>
                    <a:pt x="0" y="29762"/>
                    <a:pt x="4267" y="19459"/>
                    <a:pt x="11863" y="11863"/>
                  </a:cubicBezTo>
                  <a:cubicBezTo>
                    <a:pt x="19459" y="4267"/>
                    <a:pt x="29762" y="0"/>
                    <a:pt x="40504" y="0"/>
                  </a:cubicBezTo>
                  <a:close/>
                </a:path>
              </a:pathLst>
            </a:custGeom>
            <a:blipFill>
              <a:blip r:embed="rId6"/>
              <a:stretch>
                <a:fillRect l="-17601" t="0" r="0" b="-23476"/>
              </a:stretch>
            </a:blipFill>
          </p:spPr>
        </p:sp>
      </p:grpSp>
      <p:sp>
        <p:nvSpPr>
          <p:cNvPr name="TextBox 11" id="11"/>
          <p:cNvSpPr txBox="true"/>
          <p:nvPr/>
        </p:nvSpPr>
        <p:spPr>
          <a:xfrm rot="0">
            <a:off x="6071833" y="2008505"/>
            <a:ext cx="4113651" cy="382270"/>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Thank you for your time!</a:t>
            </a:r>
          </a:p>
        </p:txBody>
      </p:sp>
      <p:sp>
        <p:nvSpPr>
          <p:cNvPr name="TextBox 12" id="12"/>
          <p:cNvSpPr txBox="true"/>
          <p:nvPr/>
        </p:nvSpPr>
        <p:spPr>
          <a:xfrm rot="0">
            <a:off x="1028700" y="8909050"/>
            <a:ext cx="2867087" cy="349250"/>
          </a:xfrm>
          <a:prstGeom prst="rect">
            <a:avLst/>
          </a:prstGeom>
        </p:spPr>
        <p:txBody>
          <a:bodyPr anchor="t" rtlCol="false" tIns="0" lIns="0" bIns="0" rIns="0">
            <a:spAutoFit/>
          </a:bodyPr>
          <a:lstStyle/>
          <a:p>
            <a:pPr algn="l">
              <a:lnSpc>
                <a:spcPts val="2800"/>
              </a:lnSpc>
              <a:spcBef>
                <a:spcPct val="0"/>
              </a:spcBef>
            </a:pPr>
            <a:r>
              <a:rPr lang="en-US" sz="2000">
                <a:solidFill>
                  <a:srgbClr val="E5E1DA"/>
                </a:solidFill>
                <a:latin typeface="Lato"/>
                <a:ea typeface="Lato"/>
                <a:cs typeface="Lato"/>
                <a:sym typeface="Lato"/>
              </a:rPr>
              <a:t>Founder &amp; CEO</a:t>
            </a:r>
          </a:p>
        </p:txBody>
      </p:sp>
      <p:sp>
        <p:nvSpPr>
          <p:cNvPr name="TextBox 13" id="13"/>
          <p:cNvSpPr txBox="true"/>
          <p:nvPr/>
        </p:nvSpPr>
        <p:spPr>
          <a:xfrm rot="0">
            <a:off x="1028700" y="8005049"/>
            <a:ext cx="2237163" cy="79883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ABDULLAH SABIR</a:t>
            </a:r>
          </a:p>
        </p:txBody>
      </p:sp>
      <p:sp>
        <p:nvSpPr>
          <p:cNvPr name="TextBox 14" id="14"/>
          <p:cNvSpPr txBox="true"/>
          <p:nvPr/>
        </p:nvSpPr>
        <p:spPr>
          <a:xfrm rot="0">
            <a:off x="1028700" y="1019175"/>
            <a:ext cx="4474326"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MEET THE TEAM</a:t>
            </a:r>
          </a:p>
        </p:txBody>
      </p:sp>
      <p:sp>
        <p:nvSpPr>
          <p:cNvPr name="TextBox 15" id="15"/>
          <p:cNvSpPr txBox="true"/>
          <p:nvPr/>
        </p:nvSpPr>
        <p:spPr>
          <a:xfrm rot="0">
            <a:off x="4984443" y="8909050"/>
            <a:ext cx="2867087" cy="701675"/>
          </a:xfrm>
          <a:prstGeom prst="rect">
            <a:avLst/>
          </a:prstGeom>
        </p:spPr>
        <p:txBody>
          <a:bodyPr anchor="t" rtlCol="false" tIns="0" lIns="0" bIns="0" rIns="0">
            <a:spAutoFit/>
          </a:bodyPr>
          <a:lstStyle/>
          <a:p>
            <a:pPr algn="l">
              <a:lnSpc>
                <a:spcPts val="2800"/>
              </a:lnSpc>
              <a:spcBef>
                <a:spcPct val="0"/>
              </a:spcBef>
            </a:pPr>
            <a:r>
              <a:rPr lang="en-US" sz="2000">
                <a:solidFill>
                  <a:srgbClr val="E5E1DA"/>
                </a:solidFill>
                <a:latin typeface="Lato"/>
                <a:ea typeface="Lato"/>
                <a:cs typeface="Lato"/>
                <a:sym typeface="Lato"/>
              </a:rPr>
              <a:t>CTO (Chief Technology Officer)</a:t>
            </a:r>
          </a:p>
        </p:txBody>
      </p:sp>
      <p:sp>
        <p:nvSpPr>
          <p:cNvPr name="TextBox 16" id="16"/>
          <p:cNvSpPr txBox="true"/>
          <p:nvPr/>
        </p:nvSpPr>
        <p:spPr>
          <a:xfrm rot="0">
            <a:off x="4984443" y="8005049"/>
            <a:ext cx="1892632" cy="79883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MUHAMMEDHANZALA</a:t>
            </a:r>
          </a:p>
        </p:txBody>
      </p:sp>
      <p:sp>
        <p:nvSpPr>
          <p:cNvPr name="TextBox 17" id="17"/>
          <p:cNvSpPr txBox="true"/>
          <p:nvPr/>
        </p:nvSpPr>
        <p:spPr>
          <a:xfrm rot="0">
            <a:off x="8940186" y="8909050"/>
            <a:ext cx="2970685" cy="349250"/>
          </a:xfrm>
          <a:prstGeom prst="rect">
            <a:avLst/>
          </a:prstGeom>
        </p:spPr>
        <p:txBody>
          <a:bodyPr anchor="t" rtlCol="false" tIns="0" lIns="0" bIns="0" rIns="0">
            <a:spAutoFit/>
          </a:bodyPr>
          <a:lstStyle/>
          <a:p>
            <a:pPr algn="l">
              <a:lnSpc>
                <a:spcPts val="2800"/>
              </a:lnSpc>
              <a:spcBef>
                <a:spcPct val="0"/>
              </a:spcBef>
            </a:pPr>
            <a:r>
              <a:rPr lang="en-US" sz="2000">
                <a:solidFill>
                  <a:srgbClr val="E5E1DA"/>
                </a:solidFill>
                <a:latin typeface="Lato"/>
                <a:ea typeface="Lato"/>
                <a:cs typeface="Lato"/>
                <a:sym typeface="Lato"/>
              </a:rPr>
              <a:t>Lead of App development</a:t>
            </a:r>
          </a:p>
        </p:txBody>
      </p:sp>
      <p:sp>
        <p:nvSpPr>
          <p:cNvPr name="TextBox 18" id="18"/>
          <p:cNvSpPr txBox="true"/>
          <p:nvPr/>
        </p:nvSpPr>
        <p:spPr>
          <a:xfrm rot="0">
            <a:off x="8940186" y="8005049"/>
            <a:ext cx="2237163" cy="79883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MUHAMMED MAVIA </a:t>
            </a:r>
          </a:p>
        </p:txBody>
      </p:sp>
      <p:sp>
        <p:nvSpPr>
          <p:cNvPr name="TextBox 19" id="19"/>
          <p:cNvSpPr txBox="true"/>
          <p:nvPr/>
        </p:nvSpPr>
        <p:spPr>
          <a:xfrm rot="0">
            <a:off x="12895929" y="8909050"/>
            <a:ext cx="2867087" cy="349250"/>
          </a:xfrm>
          <a:prstGeom prst="rect">
            <a:avLst/>
          </a:prstGeom>
        </p:spPr>
        <p:txBody>
          <a:bodyPr anchor="t" rtlCol="false" tIns="0" lIns="0" bIns="0" rIns="0">
            <a:spAutoFit/>
          </a:bodyPr>
          <a:lstStyle/>
          <a:p>
            <a:pPr algn="l">
              <a:lnSpc>
                <a:spcPts val="2800"/>
              </a:lnSpc>
              <a:spcBef>
                <a:spcPct val="0"/>
              </a:spcBef>
            </a:pPr>
            <a:r>
              <a:rPr lang="en-US" sz="2000">
                <a:solidFill>
                  <a:srgbClr val="E5E1DA"/>
                </a:solidFill>
                <a:latin typeface="Lato"/>
                <a:ea typeface="Lato"/>
                <a:cs typeface="Lato"/>
                <a:sym typeface="Lato"/>
              </a:rPr>
              <a:t>Head of AI Development</a:t>
            </a:r>
          </a:p>
        </p:txBody>
      </p:sp>
      <p:sp>
        <p:nvSpPr>
          <p:cNvPr name="TextBox 20" id="20"/>
          <p:cNvSpPr txBox="true"/>
          <p:nvPr/>
        </p:nvSpPr>
        <p:spPr>
          <a:xfrm rot="0">
            <a:off x="12895929" y="8405099"/>
            <a:ext cx="2237163" cy="39878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MAAZ AHMED</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true" flipV="false" rot="2100837">
            <a:off x="8982673" y="428119"/>
            <a:ext cx="8310061" cy="8781453"/>
          </a:xfrm>
          <a:custGeom>
            <a:avLst/>
            <a:gdLst/>
            <a:ahLst/>
            <a:cxnLst/>
            <a:rect r="r" b="b" t="t" l="l"/>
            <a:pathLst>
              <a:path h="8781453" w="8310061">
                <a:moveTo>
                  <a:pt x="8310061" y="0"/>
                </a:moveTo>
                <a:lnTo>
                  <a:pt x="0" y="0"/>
                </a:lnTo>
                <a:lnTo>
                  <a:pt x="0" y="8781453"/>
                </a:lnTo>
                <a:lnTo>
                  <a:pt x="8310061" y="8781453"/>
                </a:lnTo>
                <a:lnTo>
                  <a:pt x="8310061" y="0"/>
                </a:lnTo>
                <a:close/>
              </a:path>
            </a:pathLst>
          </a:custGeom>
          <a:blipFill>
            <a:blip r:embed="rId2"/>
            <a:stretch>
              <a:fillRect l="0" t="0" r="-381" b="-1869"/>
            </a:stretch>
          </a:blipFill>
        </p:spPr>
      </p:sp>
      <p:sp>
        <p:nvSpPr>
          <p:cNvPr name="Freeform 6" id="6"/>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928665" y="3213525"/>
            <a:ext cx="11411477" cy="2203560"/>
          </a:xfrm>
          <a:prstGeom prst="rect">
            <a:avLst/>
          </a:prstGeom>
        </p:spPr>
        <p:txBody>
          <a:bodyPr anchor="t" rtlCol="false" tIns="0" lIns="0" bIns="0" rIns="0">
            <a:spAutoFit/>
          </a:bodyPr>
          <a:lstStyle/>
          <a:p>
            <a:pPr algn="l">
              <a:lnSpc>
                <a:spcPts val="15959"/>
              </a:lnSpc>
            </a:pPr>
            <a:r>
              <a:rPr lang="en-US" sz="14508" b="true">
                <a:solidFill>
                  <a:srgbClr val="FBF9F1"/>
                </a:solidFill>
                <a:latin typeface="Poppins Bold"/>
                <a:ea typeface="Poppins Bold"/>
                <a:cs typeface="Poppins Bold"/>
                <a:sym typeface="Poppins Bold"/>
              </a:rPr>
              <a:t>THANK YOU</a:t>
            </a:r>
            <a:r>
              <a:rPr lang="en-US" sz="14508" b="true">
                <a:solidFill>
                  <a:srgbClr val="FBF9F1"/>
                </a:solidFill>
                <a:latin typeface="Poppins Bold"/>
                <a:ea typeface="Poppins Bold"/>
                <a:cs typeface="Poppins Bold"/>
                <a:sym typeface="Poppins Bold"/>
              </a:rPr>
              <a:t> </a:t>
            </a:r>
          </a:p>
        </p:txBody>
      </p:sp>
      <p:sp>
        <p:nvSpPr>
          <p:cNvPr name="TextBox 8" id="8"/>
          <p:cNvSpPr txBox="true"/>
          <p:nvPr/>
        </p:nvSpPr>
        <p:spPr>
          <a:xfrm rot="0">
            <a:off x="1896669" y="882426"/>
            <a:ext cx="4535372" cy="464820"/>
          </a:xfrm>
          <a:prstGeom prst="rect">
            <a:avLst/>
          </a:prstGeom>
        </p:spPr>
        <p:txBody>
          <a:bodyPr anchor="t" rtlCol="false" tIns="0" lIns="0" bIns="0" rIns="0">
            <a:spAutoFit/>
          </a:bodyPr>
          <a:lstStyle/>
          <a:p>
            <a:pPr algn="l">
              <a:lnSpc>
                <a:spcPts val="3779"/>
              </a:lnSpc>
              <a:spcBef>
                <a:spcPct val="0"/>
              </a:spcBef>
            </a:pPr>
            <a:r>
              <a:rPr lang="en-US" sz="2700">
                <a:solidFill>
                  <a:srgbClr val="E5E1DA"/>
                </a:solidFill>
                <a:latin typeface="Lato"/>
                <a:ea typeface="Lato"/>
                <a:cs typeface="Lato"/>
                <a:sym typeface="Lato"/>
              </a:rPr>
              <a:t>Signal Vase </a:t>
            </a:r>
          </a:p>
        </p:txBody>
      </p:sp>
      <p:sp>
        <p:nvSpPr>
          <p:cNvPr name="TextBox 9" id="9"/>
          <p:cNvSpPr txBox="true"/>
          <p:nvPr/>
        </p:nvSpPr>
        <p:spPr>
          <a:xfrm rot="0">
            <a:off x="928665" y="7119480"/>
            <a:ext cx="6096698"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Present by Abdullah Sabir</a:t>
            </a:r>
          </a:p>
        </p:txBody>
      </p:sp>
      <p:sp>
        <p:nvSpPr>
          <p:cNvPr name="TextBox 10" id="10"/>
          <p:cNvSpPr txBox="true"/>
          <p:nvPr/>
        </p:nvSpPr>
        <p:spPr>
          <a:xfrm rot="0">
            <a:off x="928665" y="5417085"/>
            <a:ext cx="11411477" cy="831853"/>
          </a:xfrm>
          <a:prstGeom prst="rect">
            <a:avLst/>
          </a:prstGeom>
        </p:spPr>
        <p:txBody>
          <a:bodyPr anchor="t" rtlCol="false" tIns="0" lIns="0" bIns="0" rIns="0">
            <a:spAutoFit/>
          </a:bodyPr>
          <a:lstStyle/>
          <a:p>
            <a:pPr algn="l">
              <a:lnSpc>
                <a:spcPts val="6050"/>
              </a:lnSpc>
            </a:pPr>
            <a:r>
              <a:rPr lang="en-US" sz="5500">
                <a:solidFill>
                  <a:srgbClr val="FBF9F1"/>
                </a:solidFill>
                <a:latin typeface="Poppins"/>
                <a:ea typeface="Poppins"/>
                <a:cs typeface="Poppins"/>
                <a:sym typeface="Poppins"/>
              </a:rPr>
              <a:t>for your time and attention</a:t>
            </a:r>
          </a:p>
        </p:txBody>
      </p:sp>
      <p:sp>
        <p:nvSpPr>
          <p:cNvPr name="Freeform 11" id="11"/>
          <p:cNvSpPr/>
          <p:nvPr/>
        </p:nvSpPr>
        <p:spPr>
          <a:xfrm flipH="false" flipV="false" rot="0">
            <a:off x="7173813"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92866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1529481" y="9244648"/>
            <a:ext cx="3863157"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www.signalvase.com</a:t>
            </a:r>
          </a:p>
        </p:txBody>
      </p:sp>
      <p:sp>
        <p:nvSpPr>
          <p:cNvPr name="TextBox 14" id="14"/>
          <p:cNvSpPr txBox="true"/>
          <p:nvPr/>
        </p:nvSpPr>
        <p:spPr>
          <a:xfrm rot="0">
            <a:off x="7773888" y="9244648"/>
            <a:ext cx="3701778"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contact@signalvase.com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1542318">
            <a:off x="12037037"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grpSp>
        <p:nvGrpSpPr>
          <p:cNvPr name="Group 3" id="3"/>
          <p:cNvGrpSpPr/>
          <p:nvPr/>
        </p:nvGrpSpPr>
        <p:grpSpPr>
          <a:xfrm rot="0">
            <a:off x="725985" y="3328464"/>
            <a:ext cx="15148103" cy="6232551"/>
            <a:chOff x="0" y="0"/>
            <a:chExt cx="3989624" cy="1641495"/>
          </a:xfrm>
        </p:grpSpPr>
        <p:sp>
          <p:nvSpPr>
            <p:cNvPr name="Freeform 4" id="4"/>
            <p:cNvSpPr/>
            <p:nvPr/>
          </p:nvSpPr>
          <p:spPr>
            <a:xfrm flipH="false" flipV="false" rot="0">
              <a:off x="0" y="0"/>
              <a:ext cx="3989624" cy="1641495"/>
            </a:xfrm>
            <a:custGeom>
              <a:avLst/>
              <a:gdLst/>
              <a:ahLst/>
              <a:cxnLst/>
              <a:rect r="r" b="b" t="t" l="l"/>
              <a:pathLst>
                <a:path h="1641495" w="3989624">
                  <a:moveTo>
                    <a:pt x="10222" y="0"/>
                  </a:moveTo>
                  <a:lnTo>
                    <a:pt x="3979402" y="0"/>
                  </a:lnTo>
                  <a:cubicBezTo>
                    <a:pt x="3982113" y="0"/>
                    <a:pt x="3984713" y="1077"/>
                    <a:pt x="3986630" y="2994"/>
                  </a:cubicBezTo>
                  <a:cubicBezTo>
                    <a:pt x="3988546" y="4911"/>
                    <a:pt x="3989624" y="7511"/>
                    <a:pt x="3989624" y="10222"/>
                  </a:cubicBezTo>
                  <a:lnTo>
                    <a:pt x="3989624" y="1631273"/>
                  </a:lnTo>
                  <a:cubicBezTo>
                    <a:pt x="3989624" y="1633984"/>
                    <a:pt x="3988546" y="1636584"/>
                    <a:pt x="3986630" y="1638501"/>
                  </a:cubicBezTo>
                  <a:cubicBezTo>
                    <a:pt x="3984713" y="1640418"/>
                    <a:pt x="3982113" y="1641495"/>
                    <a:pt x="3979402" y="1641495"/>
                  </a:cubicBezTo>
                  <a:lnTo>
                    <a:pt x="10222" y="1641495"/>
                  </a:lnTo>
                  <a:cubicBezTo>
                    <a:pt x="7511" y="1641495"/>
                    <a:pt x="4911" y="1640418"/>
                    <a:pt x="2994" y="1638501"/>
                  </a:cubicBezTo>
                  <a:cubicBezTo>
                    <a:pt x="1077" y="1636584"/>
                    <a:pt x="0" y="1633984"/>
                    <a:pt x="0" y="1631273"/>
                  </a:cubicBezTo>
                  <a:lnTo>
                    <a:pt x="0" y="10222"/>
                  </a:lnTo>
                  <a:cubicBezTo>
                    <a:pt x="0" y="7511"/>
                    <a:pt x="1077" y="4911"/>
                    <a:pt x="2994" y="2994"/>
                  </a:cubicBezTo>
                  <a:cubicBezTo>
                    <a:pt x="4911" y="1077"/>
                    <a:pt x="7511" y="0"/>
                    <a:pt x="10222" y="0"/>
                  </a:cubicBezTo>
                  <a:close/>
                </a:path>
              </a:pathLst>
            </a:custGeom>
            <a:solidFill>
              <a:srgbClr val="000000"/>
            </a:solidFill>
            <a:ln w="38100" cap="sq">
              <a:solidFill>
                <a:srgbClr val="E5E1DA"/>
              </a:solidFill>
              <a:prstDash val="solid"/>
              <a:miter/>
            </a:ln>
          </p:spPr>
        </p:sp>
        <p:sp>
          <p:nvSpPr>
            <p:cNvPr name="TextBox 5" id="5"/>
            <p:cNvSpPr txBox="true"/>
            <p:nvPr/>
          </p:nvSpPr>
          <p:spPr>
            <a:xfrm>
              <a:off x="0" y="-38100"/>
              <a:ext cx="3989624" cy="167959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147874" y="7962921"/>
            <a:ext cx="5747719" cy="3384081"/>
          </a:xfrm>
          <a:custGeom>
            <a:avLst/>
            <a:gdLst/>
            <a:ahLst/>
            <a:cxnLst/>
            <a:rect r="r" b="b" t="t" l="l"/>
            <a:pathLst>
              <a:path h="3384081" w="5747719">
                <a:moveTo>
                  <a:pt x="0" y="0"/>
                </a:moveTo>
                <a:lnTo>
                  <a:pt x="5747719" y="0"/>
                </a:lnTo>
                <a:lnTo>
                  <a:pt x="5747719" y="3384080"/>
                </a:lnTo>
                <a:lnTo>
                  <a:pt x="0" y="3384080"/>
                </a:lnTo>
                <a:lnTo>
                  <a:pt x="0" y="0"/>
                </a:lnTo>
                <a:close/>
              </a:path>
            </a:pathLst>
          </a:custGeom>
          <a:blipFill>
            <a:blip r:embed="rId3"/>
            <a:stretch>
              <a:fillRect l="-18302" t="0" r="0" b="-143185"/>
            </a:stretch>
          </a:blipFill>
        </p:spPr>
      </p:sp>
      <p:sp>
        <p:nvSpPr>
          <p:cNvPr name="Freeform 7" id="7"/>
          <p:cNvSpPr/>
          <p:nvPr/>
        </p:nvSpPr>
        <p:spPr>
          <a:xfrm flipH="false" flipV="false" rot="0">
            <a:off x="14977667" y="1839074"/>
            <a:ext cx="896420" cy="896420"/>
          </a:xfrm>
          <a:custGeom>
            <a:avLst/>
            <a:gdLst/>
            <a:ahLst/>
            <a:cxnLst/>
            <a:rect r="r" b="b" t="t" l="l"/>
            <a:pathLst>
              <a:path h="896420" w="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725985" y="713019"/>
            <a:ext cx="7273915" cy="2022475"/>
          </a:xfrm>
          <a:prstGeom prst="rect">
            <a:avLst/>
          </a:prstGeom>
        </p:spPr>
        <p:txBody>
          <a:bodyPr anchor="t" rtlCol="false" tIns="0" lIns="0" bIns="0" rIns="0">
            <a:spAutoFit/>
          </a:bodyPr>
          <a:lstStyle/>
          <a:p>
            <a:pPr algn="l">
              <a:lnSpc>
                <a:spcPts val="7699"/>
              </a:lnSpc>
            </a:pPr>
            <a:r>
              <a:rPr lang="en-US" sz="6999" b="true">
                <a:solidFill>
                  <a:srgbClr val="FBF9F1"/>
                </a:solidFill>
                <a:latin typeface="Poppins Bold"/>
                <a:ea typeface="Poppins Bold"/>
                <a:cs typeface="Poppins Bold"/>
                <a:sym typeface="Poppins Bold"/>
              </a:rPr>
              <a:t>TODAY'S AGENDA</a:t>
            </a:r>
          </a:p>
        </p:txBody>
      </p:sp>
      <p:sp>
        <p:nvSpPr>
          <p:cNvPr name="TextBox 9" id="9"/>
          <p:cNvSpPr txBox="true"/>
          <p:nvPr/>
        </p:nvSpPr>
        <p:spPr>
          <a:xfrm rot="0">
            <a:off x="2039174" y="3741974"/>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Introduction</a:t>
            </a:r>
          </a:p>
        </p:txBody>
      </p:sp>
      <p:sp>
        <p:nvSpPr>
          <p:cNvPr name="TextBox 10" id="10"/>
          <p:cNvSpPr txBox="true"/>
          <p:nvPr/>
        </p:nvSpPr>
        <p:spPr>
          <a:xfrm rot="0">
            <a:off x="1389946" y="3741974"/>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1</a:t>
            </a:r>
          </a:p>
        </p:txBody>
      </p:sp>
      <p:sp>
        <p:nvSpPr>
          <p:cNvPr name="TextBox 11" id="11"/>
          <p:cNvSpPr txBox="true"/>
          <p:nvPr/>
        </p:nvSpPr>
        <p:spPr>
          <a:xfrm rot="0">
            <a:off x="2039174" y="4800380"/>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Problem Statement</a:t>
            </a:r>
          </a:p>
        </p:txBody>
      </p:sp>
      <p:sp>
        <p:nvSpPr>
          <p:cNvPr name="TextBox 12" id="12"/>
          <p:cNvSpPr txBox="true"/>
          <p:nvPr/>
        </p:nvSpPr>
        <p:spPr>
          <a:xfrm rot="0">
            <a:off x="1389946" y="4800380"/>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2</a:t>
            </a:r>
          </a:p>
        </p:txBody>
      </p:sp>
      <p:sp>
        <p:nvSpPr>
          <p:cNvPr name="TextBox 13" id="13"/>
          <p:cNvSpPr txBox="true"/>
          <p:nvPr/>
        </p:nvSpPr>
        <p:spPr>
          <a:xfrm rot="0">
            <a:off x="2039174" y="5856812"/>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Our Innovative Solutions</a:t>
            </a:r>
          </a:p>
        </p:txBody>
      </p:sp>
      <p:sp>
        <p:nvSpPr>
          <p:cNvPr name="TextBox 14" id="14"/>
          <p:cNvSpPr txBox="true"/>
          <p:nvPr/>
        </p:nvSpPr>
        <p:spPr>
          <a:xfrm rot="0">
            <a:off x="1389946" y="5856812"/>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3</a:t>
            </a:r>
          </a:p>
        </p:txBody>
      </p:sp>
      <p:sp>
        <p:nvSpPr>
          <p:cNvPr name="TextBox 15" id="15"/>
          <p:cNvSpPr txBox="true"/>
          <p:nvPr/>
        </p:nvSpPr>
        <p:spPr>
          <a:xfrm rot="0">
            <a:off x="2039174" y="6913243"/>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Size of Market</a:t>
            </a:r>
          </a:p>
        </p:txBody>
      </p:sp>
      <p:sp>
        <p:nvSpPr>
          <p:cNvPr name="TextBox 16" id="16"/>
          <p:cNvSpPr txBox="true"/>
          <p:nvPr/>
        </p:nvSpPr>
        <p:spPr>
          <a:xfrm rot="0">
            <a:off x="1389946" y="6913243"/>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4</a:t>
            </a:r>
          </a:p>
        </p:txBody>
      </p:sp>
      <p:sp>
        <p:nvSpPr>
          <p:cNvPr name="TextBox 17" id="17"/>
          <p:cNvSpPr txBox="true"/>
          <p:nvPr/>
        </p:nvSpPr>
        <p:spPr>
          <a:xfrm rot="0">
            <a:off x="2039174" y="7969674"/>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Revenue Model</a:t>
            </a:r>
          </a:p>
        </p:txBody>
      </p:sp>
      <p:sp>
        <p:nvSpPr>
          <p:cNvPr name="TextBox 18" id="18"/>
          <p:cNvSpPr txBox="true"/>
          <p:nvPr/>
        </p:nvSpPr>
        <p:spPr>
          <a:xfrm rot="0">
            <a:off x="1389946" y="7969674"/>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5</a:t>
            </a:r>
          </a:p>
        </p:txBody>
      </p:sp>
      <p:sp>
        <p:nvSpPr>
          <p:cNvPr name="TextBox 19" id="19"/>
          <p:cNvSpPr txBox="true"/>
          <p:nvPr/>
        </p:nvSpPr>
        <p:spPr>
          <a:xfrm rot="0">
            <a:off x="2039174" y="8767442"/>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Direct &amp; Indirect Competitor</a:t>
            </a:r>
          </a:p>
        </p:txBody>
      </p:sp>
      <p:sp>
        <p:nvSpPr>
          <p:cNvPr name="TextBox 20" id="20"/>
          <p:cNvSpPr txBox="true"/>
          <p:nvPr/>
        </p:nvSpPr>
        <p:spPr>
          <a:xfrm rot="0">
            <a:off x="1389946" y="8767442"/>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6</a:t>
            </a:r>
          </a:p>
        </p:txBody>
      </p:sp>
      <p:sp>
        <p:nvSpPr>
          <p:cNvPr name="TextBox 21" id="21"/>
          <p:cNvSpPr txBox="true"/>
          <p:nvPr/>
        </p:nvSpPr>
        <p:spPr>
          <a:xfrm rot="0">
            <a:off x="7984128" y="3741974"/>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Why You Should Choose Signal Vase</a:t>
            </a:r>
          </a:p>
        </p:txBody>
      </p:sp>
      <p:sp>
        <p:nvSpPr>
          <p:cNvPr name="TextBox 22" id="22"/>
          <p:cNvSpPr txBox="true"/>
          <p:nvPr/>
        </p:nvSpPr>
        <p:spPr>
          <a:xfrm rot="0">
            <a:off x="7334900" y="3741974"/>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7</a:t>
            </a:r>
          </a:p>
        </p:txBody>
      </p:sp>
      <p:sp>
        <p:nvSpPr>
          <p:cNvPr name="TextBox 23" id="23"/>
          <p:cNvSpPr txBox="true"/>
          <p:nvPr/>
        </p:nvSpPr>
        <p:spPr>
          <a:xfrm rot="0">
            <a:off x="7984128" y="4798405"/>
            <a:ext cx="7961886"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Specific Goals and Milestones (Signal Vase/EtherealCash)</a:t>
            </a:r>
          </a:p>
        </p:txBody>
      </p:sp>
      <p:sp>
        <p:nvSpPr>
          <p:cNvPr name="TextBox 24" id="24"/>
          <p:cNvSpPr txBox="true"/>
          <p:nvPr/>
        </p:nvSpPr>
        <p:spPr>
          <a:xfrm rot="0">
            <a:off x="7334900" y="4798405"/>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8</a:t>
            </a:r>
          </a:p>
        </p:txBody>
      </p:sp>
      <p:sp>
        <p:nvSpPr>
          <p:cNvPr name="TextBox 25" id="25"/>
          <p:cNvSpPr txBox="true"/>
          <p:nvPr/>
        </p:nvSpPr>
        <p:spPr>
          <a:xfrm rot="0">
            <a:off x="7984128" y="5854837"/>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Funds Needed for Signal Vase in 2025</a:t>
            </a:r>
          </a:p>
        </p:txBody>
      </p:sp>
      <p:sp>
        <p:nvSpPr>
          <p:cNvPr name="TextBox 26" id="26"/>
          <p:cNvSpPr txBox="true"/>
          <p:nvPr/>
        </p:nvSpPr>
        <p:spPr>
          <a:xfrm rot="0">
            <a:off x="7334900" y="5854837"/>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9</a:t>
            </a:r>
          </a:p>
        </p:txBody>
      </p:sp>
      <p:sp>
        <p:nvSpPr>
          <p:cNvPr name="TextBox 27" id="27"/>
          <p:cNvSpPr txBox="true"/>
          <p:nvPr/>
        </p:nvSpPr>
        <p:spPr>
          <a:xfrm rot="0">
            <a:off x="7984128" y="6911268"/>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OTC Investment Opportunity</a:t>
            </a:r>
          </a:p>
        </p:txBody>
      </p:sp>
      <p:sp>
        <p:nvSpPr>
          <p:cNvPr name="TextBox 28" id="28"/>
          <p:cNvSpPr txBox="true"/>
          <p:nvPr/>
        </p:nvSpPr>
        <p:spPr>
          <a:xfrm rot="0">
            <a:off x="7334900" y="6911268"/>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10</a:t>
            </a:r>
          </a:p>
        </p:txBody>
      </p:sp>
      <p:sp>
        <p:nvSpPr>
          <p:cNvPr name="TextBox 29" id="29"/>
          <p:cNvSpPr txBox="true"/>
          <p:nvPr/>
        </p:nvSpPr>
        <p:spPr>
          <a:xfrm rot="0">
            <a:off x="7954777" y="7969674"/>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Meet the Team</a:t>
            </a:r>
          </a:p>
        </p:txBody>
      </p:sp>
      <p:sp>
        <p:nvSpPr>
          <p:cNvPr name="TextBox 30" id="30"/>
          <p:cNvSpPr txBox="true"/>
          <p:nvPr/>
        </p:nvSpPr>
        <p:spPr>
          <a:xfrm rot="0">
            <a:off x="7334900" y="7964327"/>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11</a:t>
            </a:r>
          </a:p>
        </p:txBody>
      </p:sp>
      <p:sp>
        <p:nvSpPr>
          <p:cNvPr name="TextBox 31" id="31"/>
          <p:cNvSpPr txBox="true"/>
          <p:nvPr/>
        </p:nvSpPr>
        <p:spPr>
          <a:xfrm rot="0">
            <a:off x="7954777" y="8767442"/>
            <a:ext cx="5057601" cy="405359"/>
          </a:xfrm>
          <a:prstGeom prst="rect">
            <a:avLst/>
          </a:prstGeom>
        </p:spPr>
        <p:txBody>
          <a:bodyPr anchor="t" rtlCol="false" tIns="0" lIns="0" bIns="0" rIns="0">
            <a:spAutoFit/>
          </a:bodyPr>
          <a:lstStyle/>
          <a:p>
            <a:pPr algn="l">
              <a:lnSpc>
                <a:spcPts val="3252"/>
              </a:lnSpc>
              <a:spcBef>
                <a:spcPct val="0"/>
              </a:spcBef>
            </a:pPr>
            <a:r>
              <a:rPr lang="en-US" sz="2323">
                <a:solidFill>
                  <a:srgbClr val="E5E1DA"/>
                </a:solidFill>
                <a:latin typeface="Lato"/>
                <a:ea typeface="Lato"/>
                <a:cs typeface="Lato"/>
                <a:sym typeface="Lato"/>
              </a:rPr>
              <a:t>Thanks For Your Time</a:t>
            </a:r>
          </a:p>
        </p:txBody>
      </p:sp>
      <p:sp>
        <p:nvSpPr>
          <p:cNvPr name="TextBox 32" id="32"/>
          <p:cNvSpPr txBox="true"/>
          <p:nvPr/>
        </p:nvSpPr>
        <p:spPr>
          <a:xfrm rot="0">
            <a:off x="7334900" y="8762095"/>
            <a:ext cx="413184" cy="405359"/>
          </a:xfrm>
          <a:prstGeom prst="rect">
            <a:avLst/>
          </a:prstGeom>
        </p:spPr>
        <p:txBody>
          <a:bodyPr anchor="t" rtlCol="false" tIns="0" lIns="0" bIns="0" rIns="0">
            <a:spAutoFit/>
          </a:bodyPr>
          <a:lstStyle/>
          <a:p>
            <a:pPr algn="r">
              <a:lnSpc>
                <a:spcPts val="3252"/>
              </a:lnSpc>
              <a:spcBef>
                <a:spcPct val="0"/>
              </a:spcBef>
            </a:pPr>
            <a:r>
              <a:rPr lang="en-US" b="true" sz="2323">
                <a:solidFill>
                  <a:srgbClr val="FFD944"/>
                </a:solidFill>
                <a:latin typeface="Lato Bold"/>
                <a:ea typeface="Lato Bold"/>
                <a:cs typeface="Lato Bold"/>
                <a:sym typeface="Lato Bold"/>
              </a:rPr>
              <a:t>12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383875" y="0"/>
            <a:ext cx="6904125" cy="10287000"/>
            <a:chOff x="0" y="0"/>
            <a:chExt cx="950116" cy="1415652"/>
          </a:xfrm>
        </p:grpSpPr>
        <p:sp>
          <p:nvSpPr>
            <p:cNvPr name="Freeform 3" id="3"/>
            <p:cNvSpPr/>
            <p:nvPr/>
          </p:nvSpPr>
          <p:spPr>
            <a:xfrm flipH="false" flipV="false" rot="0">
              <a:off x="0" y="0"/>
              <a:ext cx="950116" cy="1415652"/>
            </a:xfrm>
            <a:custGeom>
              <a:avLst/>
              <a:gdLst/>
              <a:ahLst/>
              <a:cxnLst/>
              <a:rect r="r" b="b" t="t" l="l"/>
              <a:pathLst>
                <a:path h="1415652" w="950116">
                  <a:moveTo>
                    <a:pt x="0" y="0"/>
                  </a:moveTo>
                  <a:lnTo>
                    <a:pt x="950116" y="0"/>
                  </a:lnTo>
                  <a:lnTo>
                    <a:pt x="950116" y="1415652"/>
                  </a:lnTo>
                  <a:lnTo>
                    <a:pt x="0" y="1415652"/>
                  </a:lnTo>
                  <a:close/>
                </a:path>
              </a:pathLst>
            </a:custGeom>
            <a:blipFill>
              <a:blip r:embed="rId2"/>
              <a:stretch>
                <a:fillRect l="0" t="-9244" r="-8446" b="0"/>
              </a:stretch>
            </a:blipFill>
            <a:ln cap="sq">
              <a:noFill/>
              <a:prstDash val="solid"/>
              <a:miter/>
            </a:ln>
          </p:spPr>
        </p:sp>
      </p:grpSp>
      <p:grpSp>
        <p:nvGrpSpPr>
          <p:cNvPr name="Group 4" id="4"/>
          <p:cNvGrpSpPr/>
          <p:nvPr/>
        </p:nvGrpSpPr>
        <p:grpSpPr>
          <a:xfrm rot="0">
            <a:off x="1028700" y="1482999"/>
            <a:ext cx="12577332" cy="8137251"/>
            <a:chOff x="0" y="0"/>
            <a:chExt cx="3312548" cy="2143144"/>
          </a:xfrm>
        </p:grpSpPr>
        <p:sp>
          <p:nvSpPr>
            <p:cNvPr name="Freeform 5" id="5"/>
            <p:cNvSpPr/>
            <p:nvPr/>
          </p:nvSpPr>
          <p:spPr>
            <a:xfrm flipH="false" flipV="false" rot="0">
              <a:off x="0" y="0"/>
              <a:ext cx="3312549" cy="2143144"/>
            </a:xfrm>
            <a:custGeom>
              <a:avLst/>
              <a:gdLst/>
              <a:ahLst/>
              <a:cxnLst/>
              <a:rect r="r" b="b" t="t" l="l"/>
              <a:pathLst>
                <a:path h="2143144" w="3312549">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sp>
        <p:sp>
          <p:nvSpPr>
            <p:cNvPr name="TextBox 6" id="6"/>
            <p:cNvSpPr txBox="true"/>
            <p:nvPr/>
          </p:nvSpPr>
          <p:spPr>
            <a:xfrm>
              <a:off x="0" y="-38100"/>
              <a:ext cx="3312548" cy="2181244"/>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true" flipV="false" rot="6626729">
            <a:off x="-8130685" y="1817905"/>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8" id="8"/>
          <p:cNvSpPr/>
          <p:nvPr/>
        </p:nvSpPr>
        <p:spPr>
          <a:xfrm flipH="false" flipV="false" rot="0">
            <a:off x="10212631" y="378290"/>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705759" y="3589655"/>
            <a:ext cx="9914396" cy="4678045"/>
          </a:xfrm>
          <a:prstGeom prst="rect">
            <a:avLst/>
          </a:prstGeom>
        </p:spPr>
        <p:txBody>
          <a:bodyPr anchor="t" rtlCol="false" tIns="0" lIns="0" bIns="0" rIns="0">
            <a:spAutoFit/>
          </a:bodyPr>
          <a:lstStyle/>
          <a:p>
            <a:pPr algn="l">
              <a:lnSpc>
                <a:spcPts val="3080"/>
              </a:lnSpc>
            </a:pPr>
            <a:r>
              <a:rPr lang="en-US" sz="2200">
                <a:solidFill>
                  <a:srgbClr val="E5E1DA"/>
                </a:solidFill>
                <a:latin typeface="Lato"/>
                <a:ea typeface="Lato"/>
                <a:cs typeface="Lato"/>
                <a:sym typeface="Lato"/>
              </a:rPr>
              <a:t>Signal Vase is an innovative social media platform and trading signal marketplace powered by AI-driven bot trading systems. It provides traders and investors with intelligent insights while solving real-world issues like scams on platforms such as Telegram and WhatsApp. Signal Vase creates a transparent ecosystem where signal providers share insights, and followers evaluate them through ratings and reviews.</a:t>
            </a:r>
          </a:p>
          <a:p>
            <a:pPr algn="l">
              <a:lnSpc>
                <a:spcPts val="3080"/>
              </a:lnSpc>
            </a:pPr>
          </a:p>
          <a:p>
            <a:pPr algn="l">
              <a:lnSpc>
                <a:spcPts val="3080"/>
              </a:lnSpc>
              <a:spcBef>
                <a:spcPct val="0"/>
              </a:spcBef>
            </a:pPr>
            <a:r>
              <a:rPr lang="en-US" sz="2200">
                <a:solidFill>
                  <a:srgbClr val="E5E1DA"/>
                </a:solidFill>
                <a:latin typeface="Lato"/>
                <a:ea typeface="Lato"/>
                <a:cs typeface="Lato"/>
                <a:sym typeface="Lato"/>
              </a:rPr>
              <a:t>At the core of Signal Vase is EtherealCash, its exclusive cryptocurrency enabling seamless, secure transactions with low fees. With features like AI-powered tools and a dedicated social space for traders, Signal Vase bridges the gap between professionals and enthusiasts, fostering trust, innovation, and growth in the trading community.</a:t>
            </a:r>
          </a:p>
        </p:txBody>
      </p:sp>
      <p:sp>
        <p:nvSpPr>
          <p:cNvPr name="TextBox 10" id="10"/>
          <p:cNvSpPr txBox="true"/>
          <p:nvPr/>
        </p:nvSpPr>
        <p:spPr>
          <a:xfrm rot="0">
            <a:off x="2339023" y="2285225"/>
            <a:ext cx="8043479" cy="987425"/>
          </a:xfrm>
          <a:prstGeom prst="rect">
            <a:avLst/>
          </a:prstGeom>
        </p:spPr>
        <p:txBody>
          <a:bodyPr anchor="t" rtlCol="false" tIns="0" lIns="0" bIns="0" rIns="0">
            <a:spAutoFit/>
          </a:bodyPr>
          <a:lstStyle/>
          <a:p>
            <a:pPr algn="l">
              <a:lnSpc>
                <a:spcPts val="7150"/>
              </a:lnSpc>
            </a:pPr>
            <a:r>
              <a:rPr lang="en-US" sz="6500" b="true">
                <a:solidFill>
                  <a:srgbClr val="FBF9F1"/>
                </a:solidFill>
                <a:latin typeface="Poppins Bold"/>
                <a:ea typeface="Poppins Bold"/>
                <a:cs typeface="Poppins Bold"/>
                <a:sym typeface="Poppins Bold"/>
              </a:rPr>
              <a:t>INTRODUCTION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5400000">
            <a:off x="4438636" y="4802688"/>
            <a:ext cx="8729104" cy="681625"/>
            <a:chOff x="0" y="0"/>
            <a:chExt cx="2299023" cy="179523"/>
          </a:xfrm>
        </p:grpSpPr>
        <p:sp>
          <p:nvSpPr>
            <p:cNvPr name="Freeform 3" id="3"/>
            <p:cNvSpPr/>
            <p:nvPr/>
          </p:nvSpPr>
          <p:spPr>
            <a:xfrm flipH="false" flipV="false" rot="0">
              <a:off x="0" y="0"/>
              <a:ext cx="2299023" cy="179523"/>
            </a:xfrm>
            <a:custGeom>
              <a:avLst/>
              <a:gdLst/>
              <a:ahLst/>
              <a:cxnLst/>
              <a:rect r="r" b="b" t="t" l="l"/>
              <a:pathLst>
                <a:path h="179523" w="22990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2299023" cy="21762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8574588" y="92678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6" id="6"/>
          <p:cNvSpPr/>
          <p:nvPr/>
        </p:nvSpPr>
        <p:spPr>
          <a:xfrm flipH="false" flipV="false" rot="0">
            <a:off x="8574588" y="2654857"/>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7" id="7"/>
          <p:cNvSpPr/>
          <p:nvPr/>
        </p:nvSpPr>
        <p:spPr>
          <a:xfrm flipH="false" flipV="false" rot="0">
            <a:off x="8574588" y="4385867"/>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8" id="8"/>
          <p:cNvSpPr/>
          <p:nvPr/>
        </p:nvSpPr>
        <p:spPr>
          <a:xfrm flipH="false" flipV="false" rot="0">
            <a:off x="1028700" y="8361880"/>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10435729">
            <a:off x="-696093" y="-3780464"/>
            <a:ext cx="7951775" cy="8527373"/>
          </a:xfrm>
          <a:custGeom>
            <a:avLst/>
            <a:gdLst/>
            <a:ahLst/>
            <a:cxnLst/>
            <a:rect r="r" b="b" t="t" l="l"/>
            <a:pathLst>
              <a:path h="8527373" w="7951775">
                <a:moveTo>
                  <a:pt x="0" y="0"/>
                </a:moveTo>
                <a:lnTo>
                  <a:pt x="7951775" y="0"/>
                </a:lnTo>
                <a:lnTo>
                  <a:pt x="7951775" y="8527373"/>
                </a:lnTo>
                <a:lnTo>
                  <a:pt x="0" y="8527373"/>
                </a:lnTo>
                <a:lnTo>
                  <a:pt x="0" y="0"/>
                </a:lnTo>
                <a:close/>
              </a:path>
            </a:pathLst>
          </a:custGeom>
          <a:blipFill>
            <a:blip r:embed="rId5"/>
            <a:stretch>
              <a:fillRect l="0" t="0" r="0" b="0"/>
            </a:stretch>
          </a:blipFill>
        </p:spPr>
      </p:sp>
      <p:sp>
        <p:nvSpPr>
          <p:cNvPr name="TextBox 10" id="10"/>
          <p:cNvSpPr txBox="true"/>
          <p:nvPr/>
        </p:nvSpPr>
        <p:spPr>
          <a:xfrm rot="0">
            <a:off x="9798106" y="869632"/>
            <a:ext cx="880320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Lack of Trust and Transparency on Social Media</a:t>
            </a:r>
          </a:p>
        </p:txBody>
      </p:sp>
      <p:sp>
        <p:nvSpPr>
          <p:cNvPr name="TextBox 11" id="11"/>
          <p:cNvSpPr txBox="true"/>
          <p:nvPr/>
        </p:nvSpPr>
        <p:spPr>
          <a:xfrm rot="0">
            <a:off x="9798106" y="1463011"/>
            <a:ext cx="7461194" cy="73723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Trading signal platforms like WhatsApp groups and Telegram channels are rife with scams and lack transparency.</a:t>
            </a:r>
          </a:p>
        </p:txBody>
      </p:sp>
      <p:sp>
        <p:nvSpPr>
          <p:cNvPr name="TextBox 12" id="12"/>
          <p:cNvSpPr txBox="true"/>
          <p:nvPr/>
        </p:nvSpPr>
        <p:spPr>
          <a:xfrm rot="0">
            <a:off x="1028700" y="6059170"/>
            <a:ext cx="5853180"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PROBLEM STATEMENT</a:t>
            </a:r>
          </a:p>
        </p:txBody>
      </p:sp>
      <p:sp>
        <p:nvSpPr>
          <p:cNvPr name="TextBox 13" id="13"/>
          <p:cNvSpPr txBox="true"/>
          <p:nvPr/>
        </p:nvSpPr>
        <p:spPr>
          <a:xfrm rot="0">
            <a:off x="9798106" y="2597707"/>
            <a:ext cx="815641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Financial Risks in Trading Signals</a:t>
            </a:r>
          </a:p>
        </p:txBody>
      </p:sp>
      <p:sp>
        <p:nvSpPr>
          <p:cNvPr name="TextBox 14" id="14"/>
          <p:cNvSpPr txBox="true"/>
          <p:nvPr/>
        </p:nvSpPr>
        <p:spPr>
          <a:xfrm rot="0">
            <a:off x="9798106" y="3191432"/>
            <a:ext cx="7461194" cy="73723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Traders face significant financial losses and limited accountability and can't revenge to signal providers.</a:t>
            </a:r>
          </a:p>
        </p:txBody>
      </p:sp>
      <p:sp>
        <p:nvSpPr>
          <p:cNvPr name="TextBox 15" id="15"/>
          <p:cNvSpPr txBox="true"/>
          <p:nvPr/>
        </p:nvSpPr>
        <p:spPr>
          <a:xfrm rot="0">
            <a:off x="9798106" y="4328717"/>
            <a:ext cx="815641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Lack of a Social Media Platform for Traders and Investors</a:t>
            </a:r>
          </a:p>
        </p:txBody>
      </p:sp>
      <p:sp>
        <p:nvSpPr>
          <p:cNvPr name="TextBox 16" id="16"/>
          <p:cNvSpPr txBox="true"/>
          <p:nvPr/>
        </p:nvSpPr>
        <p:spPr>
          <a:xfrm rot="0">
            <a:off x="9798106" y="4922442"/>
            <a:ext cx="7461194" cy="1108710"/>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Current social media platforms like Facebook, Twitter, and Telegram are not designed only for traders and investors to Post, Share, and monetize. </a:t>
            </a:r>
          </a:p>
        </p:txBody>
      </p:sp>
      <p:sp>
        <p:nvSpPr>
          <p:cNvPr name="TextBox 17" id="17"/>
          <p:cNvSpPr txBox="true"/>
          <p:nvPr/>
        </p:nvSpPr>
        <p:spPr>
          <a:xfrm rot="0">
            <a:off x="9798106" y="6431202"/>
            <a:ext cx="7771418"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AI Bots Lacking Fundamental Analysis</a:t>
            </a:r>
          </a:p>
        </p:txBody>
      </p:sp>
      <p:sp>
        <p:nvSpPr>
          <p:cNvPr name="TextBox 18" id="18"/>
          <p:cNvSpPr txBox="true"/>
          <p:nvPr/>
        </p:nvSpPr>
        <p:spPr>
          <a:xfrm rot="0">
            <a:off x="9798106" y="7024927"/>
            <a:ext cx="7461194" cy="73723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Traditional AI trading bots also lack the ability to perform fundamental analyses, limiting their effectiveness.</a:t>
            </a:r>
          </a:p>
        </p:txBody>
      </p:sp>
      <p:sp>
        <p:nvSpPr>
          <p:cNvPr name="Freeform 19" id="19"/>
          <p:cNvSpPr/>
          <p:nvPr/>
        </p:nvSpPr>
        <p:spPr>
          <a:xfrm flipH="false" flipV="false" rot="0">
            <a:off x="8574588" y="6445350"/>
            <a:ext cx="457200" cy="460655"/>
          </a:xfrm>
          <a:custGeom>
            <a:avLst/>
            <a:gdLst/>
            <a:ahLst/>
            <a:cxnLst/>
            <a:rect r="r" b="b" t="t" l="l"/>
            <a:pathLst>
              <a:path h="460655" w="457200">
                <a:moveTo>
                  <a:pt x="0" y="0"/>
                </a:moveTo>
                <a:lnTo>
                  <a:pt x="457200" y="0"/>
                </a:lnTo>
                <a:lnTo>
                  <a:pt x="457200" y="460654"/>
                </a:lnTo>
                <a:lnTo>
                  <a:pt x="0" y="460654"/>
                </a:lnTo>
                <a:lnTo>
                  <a:pt x="0" y="0"/>
                </a:lnTo>
                <a:close/>
              </a:path>
            </a:pathLst>
          </a:custGeom>
          <a:blipFill>
            <a:blip r:embed="rId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4011079" y="-2759658"/>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3" id="3"/>
          <p:cNvSpPr/>
          <p:nvPr/>
        </p:nvSpPr>
        <p:spPr>
          <a:xfrm flipH="false" flipV="false" rot="0">
            <a:off x="1028700" y="3751843"/>
            <a:ext cx="705511" cy="722674"/>
          </a:xfrm>
          <a:custGeom>
            <a:avLst/>
            <a:gdLst/>
            <a:ahLst/>
            <a:cxnLst/>
            <a:rect r="r" b="b" t="t" l="l"/>
            <a:pathLst>
              <a:path h="722674" w="705511">
                <a:moveTo>
                  <a:pt x="0" y="0"/>
                </a:moveTo>
                <a:lnTo>
                  <a:pt x="705511" y="0"/>
                </a:lnTo>
                <a:lnTo>
                  <a:pt x="705511" y="722674"/>
                </a:lnTo>
                <a:lnTo>
                  <a:pt x="0" y="722674"/>
                </a:lnTo>
                <a:lnTo>
                  <a:pt x="0" y="0"/>
                </a:lnTo>
                <a:close/>
              </a:path>
            </a:pathLst>
          </a:custGeom>
          <a:blipFill>
            <a:blip r:embed="rId3"/>
            <a:stretch>
              <a:fillRect l="0" t="0" r="0" b="0"/>
            </a:stretch>
          </a:blipFill>
        </p:spPr>
      </p:sp>
      <p:sp>
        <p:nvSpPr>
          <p:cNvPr name="Freeform 4" id="4"/>
          <p:cNvSpPr/>
          <p:nvPr/>
        </p:nvSpPr>
        <p:spPr>
          <a:xfrm flipH="false" flipV="false" rot="0">
            <a:off x="1028700" y="3751843"/>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5" id="5"/>
          <p:cNvSpPr/>
          <p:nvPr/>
        </p:nvSpPr>
        <p:spPr>
          <a:xfrm flipH="false" flipV="false" rot="0">
            <a:off x="6361409" y="5947770"/>
            <a:ext cx="717254" cy="722674"/>
          </a:xfrm>
          <a:custGeom>
            <a:avLst/>
            <a:gdLst/>
            <a:ahLst/>
            <a:cxnLst/>
            <a:rect r="r" b="b" t="t" l="l"/>
            <a:pathLst>
              <a:path h="722674" w="717254">
                <a:moveTo>
                  <a:pt x="0" y="0"/>
                </a:moveTo>
                <a:lnTo>
                  <a:pt x="717254" y="0"/>
                </a:lnTo>
                <a:lnTo>
                  <a:pt x="717254" y="722675"/>
                </a:lnTo>
                <a:lnTo>
                  <a:pt x="0" y="722675"/>
                </a:lnTo>
                <a:lnTo>
                  <a:pt x="0" y="0"/>
                </a:lnTo>
                <a:close/>
              </a:path>
            </a:pathLst>
          </a:custGeom>
          <a:blipFill>
            <a:blip r:embed="rId4"/>
            <a:stretch>
              <a:fillRect l="0" t="0" r="0" b="0"/>
            </a:stretch>
          </a:blipFill>
        </p:spPr>
      </p:sp>
      <p:sp>
        <p:nvSpPr>
          <p:cNvPr name="Freeform 6" id="6"/>
          <p:cNvSpPr/>
          <p:nvPr/>
        </p:nvSpPr>
        <p:spPr>
          <a:xfrm flipH="false" flipV="false" rot="0">
            <a:off x="12771481" y="4474517"/>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7" id="7"/>
          <p:cNvSpPr/>
          <p:nvPr/>
        </p:nvSpPr>
        <p:spPr>
          <a:xfrm flipH="false" flipV="false" rot="-10800000">
            <a:off x="13130108" y="4599694"/>
            <a:ext cx="1661131" cy="1434075"/>
          </a:xfrm>
          <a:custGeom>
            <a:avLst/>
            <a:gdLst/>
            <a:ahLst/>
            <a:cxnLst/>
            <a:rect r="r" b="b" t="t" l="l"/>
            <a:pathLst>
              <a:path h="1434075" w="1661131">
                <a:moveTo>
                  <a:pt x="0" y="0"/>
                </a:moveTo>
                <a:lnTo>
                  <a:pt x="1661131" y="0"/>
                </a:lnTo>
                <a:lnTo>
                  <a:pt x="1661131" y="1434075"/>
                </a:lnTo>
                <a:lnTo>
                  <a:pt x="0" y="1434075"/>
                </a:lnTo>
                <a:lnTo>
                  <a:pt x="0" y="0"/>
                </a:lnTo>
                <a:close/>
              </a:path>
            </a:pathLst>
          </a:custGeom>
          <a:blipFill>
            <a:blip r:embed="rId5"/>
            <a:stretch>
              <a:fillRect l="-571" t="-17305" r="-699" b="0"/>
            </a:stretch>
          </a:blipFill>
        </p:spPr>
      </p:sp>
      <p:sp>
        <p:nvSpPr>
          <p:cNvPr name="Freeform 8" id="8"/>
          <p:cNvSpPr/>
          <p:nvPr/>
        </p:nvSpPr>
        <p:spPr>
          <a:xfrm flipH="false" flipV="false" rot="0">
            <a:off x="10039965" y="760535"/>
            <a:ext cx="717254" cy="722674"/>
          </a:xfrm>
          <a:custGeom>
            <a:avLst/>
            <a:gdLst/>
            <a:ahLst/>
            <a:cxnLst/>
            <a:rect r="r" b="b" t="t" l="l"/>
            <a:pathLst>
              <a:path h="722674" w="717254">
                <a:moveTo>
                  <a:pt x="0" y="0"/>
                </a:moveTo>
                <a:lnTo>
                  <a:pt x="717255" y="0"/>
                </a:lnTo>
                <a:lnTo>
                  <a:pt x="717255" y="722674"/>
                </a:lnTo>
                <a:lnTo>
                  <a:pt x="0" y="722674"/>
                </a:lnTo>
                <a:lnTo>
                  <a:pt x="0" y="0"/>
                </a:lnTo>
                <a:close/>
              </a:path>
            </a:pathLst>
          </a:custGeom>
          <a:blipFill>
            <a:blip r:embed="rId4"/>
            <a:stretch>
              <a:fillRect l="0" t="0" r="0" b="0"/>
            </a:stretch>
          </a:blipFill>
        </p:spPr>
      </p:sp>
      <p:sp>
        <p:nvSpPr>
          <p:cNvPr name="Freeform 9" id="9"/>
          <p:cNvSpPr/>
          <p:nvPr/>
        </p:nvSpPr>
        <p:spPr>
          <a:xfrm flipH="false" flipV="false" rot="0">
            <a:off x="6945604" y="5932833"/>
            <a:ext cx="1359911" cy="1359911"/>
          </a:xfrm>
          <a:custGeom>
            <a:avLst/>
            <a:gdLst/>
            <a:ahLst/>
            <a:cxnLst/>
            <a:rect r="r" b="b" t="t" l="l"/>
            <a:pathLst>
              <a:path h="1359911" w="1359911">
                <a:moveTo>
                  <a:pt x="0" y="0"/>
                </a:moveTo>
                <a:lnTo>
                  <a:pt x="1359911" y="0"/>
                </a:lnTo>
                <a:lnTo>
                  <a:pt x="1359911" y="1359911"/>
                </a:lnTo>
                <a:lnTo>
                  <a:pt x="0" y="135991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494573" y="3829767"/>
            <a:ext cx="1571664" cy="1571664"/>
          </a:xfrm>
          <a:custGeom>
            <a:avLst/>
            <a:gdLst/>
            <a:ahLst/>
            <a:cxnLst/>
            <a:rect r="r" b="b" t="t" l="l"/>
            <a:pathLst>
              <a:path h="1571664" w="1571664">
                <a:moveTo>
                  <a:pt x="0" y="0"/>
                </a:moveTo>
                <a:lnTo>
                  <a:pt x="1571664" y="0"/>
                </a:lnTo>
                <a:lnTo>
                  <a:pt x="1571664" y="1571664"/>
                </a:lnTo>
                <a:lnTo>
                  <a:pt x="0" y="1571664"/>
                </a:lnTo>
                <a:lnTo>
                  <a:pt x="0" y="0"/>
                </a:lnTo>
                <a:close/>
              </a:path>
            </a:pathLst>
          </a:custGeom>
          <a:blipFill>
            <a:blip r:embed="rId8"/>
            <a:stretch>
              <a:fillRect l="0" t="0" r="0" b="0"/>
            </a:stretch>
          </a:blipFill>
        </p:spPr>
      </p:sp>
      <p:sp>
        <p:nvSpPr>
          <p:cNvPr name="TextBox 11" id="11"/>
          <p:cNvSpPr txBox="true"/>
          <p:nvPr/>
        </p:nvSpPr>
        <p:spPr>
          <a:xfrm rot="0">
            <a:off x="914533" y="5525948"/>
            <a:ext cx="5195919" cy="422275"/>
          </a:xfrm>
          <a:prstGeom prst="rect">
            <a:avLst/>
          </a:prstGeom>
        </p:spPr>
        <p:txBody>
          <a:bodyPr anchor="t" rtlCol="false" tIns="0" lIns="0" bIns="0" rIns="0">
            <a:spAutoFit/>
          </a:bodyPr>
          <a:lstStyle/>
          <a:p>
            <a:pPr algn="l">
              <a:lnSpc>
                <a:spcPts val="3499"/>
              </a:lnSpc>
              <a:spcBef>
                <a:spcPct val="0"/>
              </a:spcBef>
            </a:pPr>
            <a:r>
              <a:rPr lang="en-US" b="true" sz="2499">
                <a:solidFill>
                  <a:srgbClr val="FBF9F1"/>
                </a:solidFill>
                <a:latin typeface="Lato Bold"/>
                <a:ea typeface="Lato Bold"/>
                <a:cs typeface="Lato Bold"/>
                <a:sym typeface="Lato Bold"/>
              </a:rPr>
              <a:t>A Transparent Platform</a:t>
            </a:r>
          </a:p>
        </p:txBody>
      </p:sp>
      <p:sp>
        <p:nvSpPr>
          <p:cNvPr name="TextBox 12" id="12"/>
          <p:cNvSpPr txBox="true"/>
          <p:nvPr/>
        </p:nvSpPr>
        <p:spPr>
          <a:xfrm rot="0">
            <a:off x="911402" y="6320109"/>
            <a:ext cx="4733925" cy="148018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Signal Vase ensures trust with a rating and review system for signal providers, promoting transparency and accountability.</a:t>
            </a:r>
          </a:p>
        </p:txBody>
      </p:sp>
      <p:sp>
        <p:nvSpPr>
          <p:cNvPr name="TextBox 13" id="13"/>
          <p:cNvSpPr txBox="true"/>
          <p:nvPr/>
        </p:nvSpPr>
        <p:spPr>
          <a:xfrm rot="0">
            <a:off x="2238056" y="1019175"/>
            <a:ext cx="7096492"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OUR INNOVATIVE SOLUTIONS</a:t>
            </a:r>
          </a:p>
        </p:txBody>
      </p:sp>
      <p:sp>
        <p:nvSpPr>
          <p:cNvPr name="TextBox 14" id="14"/>
          <p:cNvSpPr txBox="true"/>
          <p:nvPr/>
        </p:nvSpPr>
        <p:spPr>
          <a:xfrm rot="0">
            <a:off x="6361409" y="7451903"/>
            <a:ext cx="4733925" cy="422275"/>
          </a:xfrm>
          <a:prstGeom prst="rect">
            <a:avLst/>
          </a:prstGeom>
        </p:spPr>
        <p:txBody>
          <a:bodyPr anchor="t" rtlCol="false" tIns="0" lIns="0" bIns="0" rIns="0">
            <a:spAutoFit/>
          </a:bodyPr>
          <a:lstStyle/>
          <a:p>
            <a:pPr algn="l">
              <a:lnSpc>
                <a:spcPts val="3499"/>
              </a:lnSpc>
              <a:spcBef>
                <a:spcPct val="0"/>
              </a:spcBef>
            </a:pPr>
            <a:r>
              <a:rPr lang="en-US" b="true" sz="2499">
                <a:solidFill>
                  <a:srgbClr val="FBF9F1"/>
                </a:solidFill>
                <a:latin typeface="Lato Bold"/>
                <a:ea typeface="Lato Bold"/>
                <a:cs typeface="Lato Bold"/>
                <a:sym typeface="Lato Bold"/>
              </a:rPr>
              <a:t> Mitigating Financial Risks</a:t>
            </a:r>
          </a:p>
        </p:txBody>
      </p:sp>
      <p:sp>
        <p:nvSpPr>
          <p:cNvPr name="TextBox 15" id="15"/>
          <p:cNvSpPr txBox="true"/>
          <p:nvPr/>
        </p:nvSpPr>
        <p:spPr>
          <a:xfrm rot="0">
            <a:off x="6361409" y="8246064"/>
            <a:ext cx="4733925" cy="148018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Signal Vase reduces financial risks by offering verified providers and signal histories and reducing the likelihood of scams.</a:t>
            </a:r>
          </a:p>
        </p:txBody>
      </p:sp>
      <p:sp>
        <p:nvSpPr>
          <p:cNvPr name="TextBox 16" id="16"/>
          <p:cNvSpPr txBox="true"/>
          <p:nvPr/>
        </p:nvSpPr>
        <p:spPr>
          <a:xfrm rot="0">
            <a:off x="12616062" y="6304308"/>
            <a:ext cx="5494127" cy="860425"/>
          </a:xfrm>
          <a:prstGeom prst="rect">
            <a:avLst/>
          </a:prstGeom>
        </p:spPr>
        <p:txBody>
          <a:bodyPr anchor="t" rtlCol="false" tIns="0" lIns="0" bIns="0" rIns="0">
            <a:spAutoFit/>
          </a:bodyPr>
          <a:lstStyle/>
          <a:p>
            <a:pPr algn="l">
              <a:lnSpc>
                <a:spcPts val="3499"/>
              </a:lnSpc>
              <a:spcBef>
                <a:spcPct val="0"/>
              </a:spcBef>
            </a:pPr>
            <a:r>
              <a:rPr lang="en-US" b="true" sz="2499">
                <a:solidFill>
                  <a:srgbClr val="FBF9F1"/>
                </a:solidFill>
                <a:latin typeface="Lato Bold"/>
                <a:ea typeface="Lato Bold"/>
                <a:cs typeface="Lato Bold"/>
                <a:sym typeface="Lato Bold"/>
              </a:rPr>
              <a:t> A Social Media Platform for Traders and Investors</a:t>
            </a:r>
          </a:p>
        </p:txBody>
      </p:sp>
      <p:sp>
        <p:nvSpPr>
          <p:cNvPr name="TextBox 17" id="17"/>
          <p:cNvSpPr txBox="true"/>
          <p:nvPr/>
        </p:nvSpPr>
        <p:spPr>
          <a:xfrm rot="0">
            <a:off x="12619193" y="7366275"/>
            <a:ext cx="5103188" cy="148018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Signal Vase is a specialized  Social Media platform for traders and investors to post, share, and get monetized. It combines social media features with trading tools.</a:t>
            </a:r>
          </a:p>
        </p:txBody>
      </p:sp>
      <p:sp>
        <p:nvSpPr>
          <p:cNvPr name="TextBox 18" id="18"/>
          <p:cNvSpPr txBox="true"/>
          <p:nvPr/>
        </p:nvSpPr>
        <p:spPr>
          <a:xfrm rot="0">
            <a:off x="9334547" y="2236495"/>
            <a:ext cx="5836239" cy="422275"/>
          </a:xfrm>
          <a:prstGeom prst="rect">
            <a:avLst/>
          </a:prstGeom>
        </p:spPr>
        <p:txBody>
          <a:bodyPr anchor="t" rtlCol="false" tIns="0" lIns="0" bIns="0" rIns="0">
            <a:spAutoFit/>
          </a:bodyPr>
          <a:lstStyle/>
          <a:p>
            <a:pPr algn="l">
              <a:lnSpc>
                <a:spcPts val="3499"/>
              </a:lnSpc>
              <a:spcBef>
                <a:spcPct val="0"/>
              </a:spcBef>
            </a:pPr>
            <a:r>
              <a:rPr lang="en-US" b="true" sz="2499">
                <a:solidFill>
                  <a:srgbClr val="FBF9F1"/>
                </a:solidFill>
                <a:latin typeface="Lato Bold"/>
                <a:ea typeface="Lato Bold"/>
                <a:cs typeface="Lato Bold"/>
                <a:sym typeface="Lato Bold"/>
              </a:rPr>
              <a:t> fundamental analysis AI Trading Bots</a:t>
            </a:r>
          </a:p>
        </p:txBody>
      </p:sp>
      <p:sp>
        <p:nvSpPr>
          <p:cNvPr name="TextBox 19" id="19"/>
          <p:cNvSpPr txBox="true"/>
          <p:nvPr/>
        </p:nvSpPr>
        <p:spPr>
          <a:xfrm rot="0">
            <a:off x="9334547" y="2994332"/>
            <a:ext cx="4733925" cy="148018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Signal Vase’s AI bots integrate technical and fundamental analysis, improving trading decisions by incorporating market news and data</a:t>
            </a:r>
          </a:p>
        </p:txBody>
      </p:sp>
      <p:sp>
        <p:nvSpPr>
          <p:cNvPr name="TextBox 20" id="20"/>
          <p:cNvSpPr txBox="true"/>
          <p:nvPr/>
        </p:nvSpPr>
        <p:spPr>
          <a:xfrm rot="0">
            <a:off x="9473267" y="857250"/>
            <a:ext cx="2970508" cy="1566544"/>
          </a:xfrm>
          <a:prstGeom prst="rect">
            <a:avLst/>
          </a:prstGeom>
        </p:spPr>
        <p:txBody>
          <a:bodyPr anchor="t" rtlCol="false" tIns="0" lIns="0" bIns="0" rIns="0">
            <a:spAutoFit/>
          </a:bodyPr>
          <a:lstStyle/>
          <a:p>
            <a:pPr algn="ctr">
              <a:lnSpc>
                <a:spcPts val="12880"/>
              </a:lnSpc>
            </a:pPr>
            <a:r>
              <a:rPr lang="en-US" sz="9200" b="true">
                <a:solidFill>
                  <a:srgbClr val="FFFFFF"/>
                </a:solidFill>
                <a:latin typeface="Canva Sans Bold"/>
                <a:ea typeface="Canva Sans Bold"/>
                <a:cs typeface="Canva Sans Bold"/>
                <a:sym typeface="Canva Sans Bold"/>
              </a:rPr>
              <a:t>AI</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280473" y="7962921"/>
            <a:ext cx="5747719" cy="3384081"/>
          </a:xfrm>
          <a:custGeom>
            <a:avLst/>
            <a:gdLst/>
            <a:ahLst/>
            <a:cxnLst/>
            <a:rect r="r" b="b" t="t" l="l"/>
            <a:pathLst>
              <a:path h="3384081" w="5747719">
                <a:moveTo>
                  <a:pt x="0" y="0"/>
                </a:moveTo>
                <a:lnTo>
                  <a:pt x="5747720" y="0"/>
                </a:lnTo>
                <a:lnTo>
                  <a:pt x="5747720" y="3384080"/>
                </a:lnTo>
                <a:lnTo>
                  <a:pt x="0" y="3384080"/>
                </a:lnTo>
                <a:lnTo>
                  <a:pt x="0" y="0"/>
                </a:lnTo>
                <a:close/>
              </a:path>
            </a:pathLst>
          </a:custGeom>
          <a:blipFill>
            <a:blip r:embed="rId2"/>
            <a:stretch>
              <a:fillRect l="-18302" t="0" r="0" b="-143185"/>
            </a:stretch>
          </a:blipFill>
        </p:spPr>
      </p:sp>
      <p:sp>
        <p:nvSpPr>
          <p:cNvPr name="Freeform 3" id="3"/>
          <p:cNvSpPr/>
          <p:nvPr/>
        </p:nvSpPr>
        <p:spPr>
          <a:xfrm flipH="false" flipV="false" rot="0">
            <a:off x="8493590" y="8815085"/>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2681941" y="3440481"/>
            <a:ext cx="5226278" cy="5226278"/>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2946293" y="3515001"/>
            <a:ext cx="4146359" cy="414635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3256587" y="3590624"/>
            <a:ext cx="2925653" cy="292565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1028700" y="3051005"/>
            <a:ext cx="11408251" cy="5977779"/>
          </a:xfrm>
          <a:prstGeom prst="rect">
            <a:avLst/>
          </a:prstGeom>
        </p:spPr>
        <p:txBody>
          <a:bodyPr anchor="t" rtlCol="false" tIns="0" lIns="0" bIns="0" rIns="0">
            <a:spAutoFit/>
          </a:bodyPr>
          <a:lstStyle/>
          <a:p>
            <a:pPr algn="l">
              <a:lnSpc>
                <a:spcPts val="2841"/>
              </a:lnSpc>
            </a:pPr>
            <a:r>
              <a:rPr lang="en-US" sz="2029">
                <a:solidFill>
                  <a:srgbClr val="E5E1DA"/>
                </a:solidFill>
                <a:latin typeface="Lato"/>
                <a:ea typeface="Lato"/>
                <a:cs typeface="Lato"/>
                <a:sym typeface="Lato"/>
              </a:rPr>
              <a:t>Understanding the projected market size is crucial for Signal Vase's strategic planning. The global online trading platform market is expected to grow from USD 9.55 billion in 2023 to USD 16.71 billion by 2032, exhibiting a CAGR of 6.4%. </a:t>
            </a:r>
          </a:p>
          <a:p>
            <a:pPr algn="l">
              <a:lnSpc>
                <a:spcPts val="2841"/>
              </a:lnSpc>
            </a:pPr>
            <a:r>
              <a:rPr lang="en-US" sz="2029" u="sng">
                <a:solidFill>
                  <a:srgbClr val="E5E1DA"/>
                </a:solidFill>
                <a:latin typeface="Lato"/>
                <a:ea typeface="Lato"/>
                <a:cs typeface="Lato"/>
                <a:sym typeface="Lato"/>
                <a:hlinkClick r:id="rId5" tooltip="https://www.fortunebusinessinsights.com/online-trading-platform-market-104934?utm_source=chatgpt.com"/>
              </a:rPr>
              <a:t>Fortune Business Insights</a:t>
            </a:r>
          </a:p>
          <a:p>
            <a:pPr algn="l">
              <a:lnSpc>
                <a:spcPts val="2841"/>
              </a:lnSpc>
            </a:pPr>
          </a:p>
          <a:p>
            <a:pPr algn="l">
              <a:lnSpc>
                <a:spcPts val="2841"/>
              </a:lnSpc>
            </a:pPr>
            <a:r>
              <a:rPr lang="en-US" sz="2029">
                <a:solidFill>
                  <a:srgbClr val="E5E1DA"/>
                </a:solidFill>
                <a:latin typeface="Lato"/>
                <a:ea typeface="Lato"/>
                <a:cs typeface="Lato"/>
                <a:sym typeface="Lato"/>
              </a:rPr>
              <a:t>In the cryptocurrency sector, the number of users is anticipated to reach approximately 992.5 million by 2028, with a user penetration rate increasing from 10.76% in 2024 to 12.39% by 2028. </a:t>
            </a:r>
          </a:p>
          <a:p>
            <a:pPr algn="l">
              <a:lnSpc>
                <a:spcPts val="2841"/>
              </a:lnSpc>
            </a:pPr>
            <a:r>
              <a:rPr lang="en-US" sz="2029" u="sng">
                <a:solidFill>
                  <a:srgbClr val="FBF9F1"/>
                </a:solidFill>
                <a:latin typeface="Lato"/>
                <a:ea typeface="Lato"/>
                <a:cs typeface="Lato"/>
                <a:sym typeface="Lato"/>
                <a:hlinkClick r:id="rId6" tooltip="https://www.statista.com/outlook/dmo/fintech/digital-assets/cryptocurrencies/worldwide?utm_source=chatgpt.com"/>
              </a:rPr>
              <a:t>Statista</a:t>
            </a:r>
          </a:p>
          <a:p>
            <a:pPr algn="l">
              <a:lnSpc>
                <a:spcPts val="2841"/>
              </a:lnSpc>
            </a:pPr>
          </a:p>
          <a:p>
            <a:pPr algn="l">
              <a:lnSpc>
                <a:spcPts val="2841"/>
              </a:lnSpc>
            </a:pPr>
            <a:r>
              <a:rPr lang="en-US" sz="2029">
                <a:solidFill>
                  <a:srgbClr val="E5E1DA"/>
                </a:solidFill>
                <a:latin typeface="Lato"/>
                <a:ea typeface="Lato"/>
                <a:cs typeface="Lato"/>
                <a:sym typeface="Lato"/>
              </a:rPr>
              <a:t>Focusing on the 20% of traders who rely on social media platforms for trading signals, Signal Vase targets a potential user base of around 198.5 million by 2028. By capturing 5% of this segment, we aim to onboard approximately 9.9 million users, establishing a robust foundation for strategic growth.</a:t>
            </a:r>
          </a:p>
          <a:p>
            <a:pPr algn="l">
              <a:lnSpc>
                <a:spcPts val="2841"/>
              </a:lnSpc>
            </a:pPr>
            <a:r>
              <a:rPr lang="en-US" sz="2029">
                <a:solidFill>
                  <a:srgbClr val="E5E1DA"/>
                </a:solidFill>
                <a:latin typeface="Lato"/>
                <a:ea typeface="Lato"/>
                <a:cs typeface="Lato"/>
                <a:sym typeface="Lato"/>
              </a:rPr>
              <a:t>These projections underscore the significant opportunities within the expanding online trading and cryptocurrency markets, reinforcing Signal Vase's potential for substantial user acquisition and market penetration by 2028.</a:t>
            </a:r>
          </a:p>
          <a:p>
            <a:pPr algn="l">
              <a:lnSpc>
                <a:spcPts val="2841"/>
              </a:lnSpc>
              <a:spcBef>
                <a:spcPct val="0"/>
              </a:spcBef>
            </a:pPr>
          </a:p>
        </p:txBody>
      </p:sp>
      <p:sp>
        <p:nvSpPr>
          <p:cNvPr name="TextBox 14" id="14"/>
          <p:cNvSpPr txBox="true"/>
          <p:nvPr/>
        </p:nvSpPr>
        <p:spPr>
          <a:xfrm rot="0">
            <a:off x="942975" y="1706421"/>
            <a:ext cx="5886506" cy="9239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MARKET SIZE </a:t>
            </a:r>
          </a:p>
        </p:txBody>
      </p:sp>
      <p:sp>
        <p:nvSpPr>
          <p:cNvPr name="TextBox 15" id="15"/>
          <p:cNvSpPr txBox="true"/>
          <p:nvPr/>
        </p:nvSpPr>
        <p:spPr>
          <a:xfrm rot="-1906815">
            <a:off x="14975732" y="7419258"/>
            <a:ext cx="2841685" cy="699995"/>
          </a:xfrm>
          <a:prstGeom prst="rect">
            <a:avLst/>
          </a:prstGeom>
        </p:spPr>
        <p:txBody>
          <a:bodyPr anchor="t" rtlCol="false" tIns="0" lIns="0" bIns="0" rIns="0">
            <a:spAutoFit/>
          </a:bodyPr>
          <a:lstStyle/>
          <a:p>
            <a:pPr algn="ctr">
              <a:lnSpc>
                <a:spcPts val="2136"/>
              </a:lnSpc>
            </a:pPr>
            <a:r>
              <a:rPr lang="en-US" sz="1526">
                <a:solidFill>
                  <a:srgbClr val="E5E1DA"/>
                </a:solidFill>
                <a:latin typeface="Lato"/>
                <a:ea typeface="Lato"/>
                <a:cs typeface="Lato"/>
                <a:sym typeface="Lato"/>
              </a:rPr>
              <a:t>Total Addressable Market: 580 M</a:t>
            </a:r>
          </a:p>
          <a:p>
            <a:pPr algn="ctr">
              <a:lnSpc>
                <a:spcPts val="2136"/>
              </a:lnSpc>
              <a:spcBef>
                <a:spcPct val="0"/>
              </a:spcBef>
            </a:pPr>
          </a:p>
        </p:txBody>
      </p:sp>
      <p:sp>
        <p:nvSpPr>
          <p:cNvPr name="TextBox 16" id="16"/>
          <p:cNvSpPr txBox="true"/>
          <p:nvPr/>
        </p:nvSpPr>
        <p:spPr>
          <a:xfrm rot="-1594631">
            <a:off x="14056423" y="6284722"/>
            <a:ext cx="3131479" cy="1058760"/>
          </a:xfrm>
          <a:prstGeom prst="rect">
            <a:avLst/>
          </a:prstGeom>
        </p:spPr>
        <p:txBody>
          <a:bodyPr anchor="t" rtlCol="false" tIns="0" lIns="0" bIns="0" rIns="0">
            <a:spAutoFit/>
          </a:bodyPr>
          <a:lstStyle/>
          <a:p>
            <a:pPr algn="ctr">
              <a:lnSpc>
                <a:spcPts val="2136"/>
              </a:lnSpc>
              <a:spcBef>
                <a:spcPct val="0"/>
              </a:spcBef>
            </a:pPr>
            <a:r>
              <a:rPr lang="en-US" sz="1526">
                <a:solidFill>
                  <a:srgbClr val="E5E1DA"/>
                </a:solidFill>
                <a:latin typeface="Lato"/>
                <a:ea typeface="Lato"/>
                <a:cs typeface="Lato"/>
                <a:sym typeface="Lato"/>
              </a:rPr>
              <a:t>Serviceable Addressable Market: 198.5 M</a:t>
            </a:r>
          </a:p>
        </p:txBody>
      </p:sp>
      <p:sp>
        <p:nvSpPr>
          <p:cNvPr name="TextBox 17" id="17"/>
          <p:cNvSpPr txBox="true"/>
          <p:nvPr/>
        </p:nvSpPr>
        <p:spPr>
          <a:xfrm rot="-1277786">
            <a:off x="13826601" y="5324268"/>
            <a:ext cx="2371904" cy="1027813"/>
          </a:xfrm>
          <a:prstGeom prst="rect">
            <a:avLst/>
          </a:prstGeom>
        </p:spPr>
        <p:txBody>
          <a:bodyPr anchor="t" rtlCol="false" tIns="0" lIns="0" bIns="0" rIns="0">
            <a:spAutoFit/>
          </a:bodyPr>
          <a:lstStyle/>
          <a:p>
            <a:pPr algn="ctr">
              <a:lnSpc>
                <a:spcPts val="1965"/>
              </a:lnSpc>
              <a:spcBef>
                <a:spcPct val="0"/>
              </a:spcBef>
            </a:pPr>
            <a:r>
              <a:rPr lang="en-US" sz="1404">
                <a:solidFill>
                  <a:srgbClr val="E5E1DA"/>
                </a:solidFill>
                <a:latin typeface="Lato"/>
                <a:ea typeface="Lato"/>
                <a:cs typeface="Lato"/>
                <a:sym typeface="Lato"/>
              </a:rPr>
              <a:t>Serviceable Obtainable Market: 9.9 M</a:t>
            </a:r>
          </a:p>
        </p:txBody>
      </p:sp>
      <p:sp>
        <p:nvSpPr>
          <p:cNvPr name="TextBox 18" id="18"/>
          <p:cNvSpPr txBox="true"/>
          <p:nvPr/>
        </p:nvSpPr>
        <p:spPr>
          <a:xfrm rot="0">
            <a:off x="12783887" y="2306128"/>
            <a:ext cx="5022387" cy="562710"/>
          </a:xfrm>
          <a:prstGeom prst="rect">
            <a:avLst/>
          </a:prstGeom>
        </p:spPr>
        <p:txBody>
          <a:bodyPr anchor="t" rtlCol="false" tIns="0" lIns="0" bIns="0" rIns="0">
            <a:spAutoFit/>
          </a:bodyPr>
          <a:lstStyle/>
          <a:p>
            <a:pPr algn="ctr">
              <a:lnSpc>
                <a:spcPts val="4456"/>
              </a:lnSpc>
            </a:pPr>
            <a:r>
              <a:rPr lang="en-US" sz="3182" b="true">
                <a:solidFill>
                  <a:srgbClr val="FFFFFF"/>
                </a:solidFill>
                <a:latin typeface="Poppins Bold"/>
                <a:ea typeface="Poppins Bold"/>
                <a:cs typeface="Poppins Bold"/>
                <a:sym typeface="Poppins Bold"/>
              </a:rPr>
              <a:t>Projected Market Size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true" rot="3403178">
            <a:off x="3260259" y="-966817"/>
            <a:ext cx="10772949" cy="11565243"/>
          </a:xfrm>
          <a:custGeom>
            <a:avLst/>
            <a:gdLst/>
            <a:ahLst/>
            <a:cxnLst/>
            <a:rect r="r" b="b" t="t" l="l"/>
            <a:pathLst>
              <a:path h="11565243" w="10772949">
                <a:moveTo>
                  <a:pt x="10772949" y="11565242"/>
                </a:moveTo>
                <a:lnTo>
                  <a:pt x="0" y="11565242"/>
                </a:lnTo>
                <a:lnTo>
                  <a:pt x="0" y="0"/>
                </a:lnTo>
                <a:lnTo>
                  <a:pt x="10772949" y="0"/>
                </a:lnTo>
                <a:lnTo>
                  <a:pt x="10772949" y="11565242"/>
                </a:lnTo>
                <a:close/>
              </a:path>
            </a:pathLst>
          </a:custGeom>
          <a:blipFill>
            <a:blip r:embed="rId2"/>
            <a:stretch>
              <a:fillRect l="-54" t="0" r="-54" b="0"/>
            </a:stretch>
          </a:blipFill>
        </p:spPr>
      </p:sp>
      <p:grpSp>
        <p:nvGrpSpPr>
          <p:cNvPr name="Group 3" id="3"/>
          <p:cNvGrpSpPr/>
          <p:nvPr/>
        </p:nvGrpSpPr>
        <p:grpSpPr>
          <a:xfrm rot="0">
            <a:off x="8920189" y="2159464"/>
            <a:ext cx="4366933" cy="932720"/>
            <a:chOff x="0" y="0"/>
            <a:chExt cx="1150139" cy="245655"/>
          </a:xfrm>
        </p:grpSpPr>
        <p:sp>
          <p:nvSpPr>
            <p:cNvPr name="Freeform 4" id="4"/>
            <p:cNvSpPr/>
            <p:nvPr/>
          </p:nvSpPr>
          <p:spPr>
            <a:xfrm flipH="false" flipV="false" rot="0">
              <a:off x="0" y="0"/>
              <a:ext cx="1150139" cy="245655"/>
            </a:xfrm>
            <a:custGeom>
              <a:avLst/>
              <a:gdLst/>
              <a:ahLst/>
              <a:cxnLst/>
              <a:rect r="r" b="b" t="t" l="l"/>
              <a:pathLst>
                <a:path h="245655" w="1150139">
                  <a:moveTo>
                    <a:pt x="106371" y="0"/>
                  </a:moveTo>
                  <a:lnTo>
                    <a:pt x="1043768" y="0"/>
                  </a:lnTo>
                  <a:cubicBezTo>
                    <a:pt x="1071979" y="0"/>
                    <a:pt x="1099035" y="11207"/>
                    <a:pt x="1118983" y="31155"/>
                  </a:cubicBezTo>
                  <a:cubicBezTo>
                    <a:pt x="1138932" y="51104"/>
                    <a:pt x="1150139" y="78160"/>
                    <a:pt x="1150139" y="106371"/>
                  </a:cubicBezTo>
                  <a:lnTo>
                    <a:pt x="1150139" y="139284"/>
                  </a:lnTo>
                  <a:cubicBezTo>
                    <a:pt x="1150139" y="198031"/>
                    <a:pt x="1102515" y="245655"/>
                    <a:pt x="1043768" y="245655"/>
                  </a:cubicBezTo>
                  <a:lnTo>
                    <a:pt x="106371" y="245655"/>
                  </a:lnTo>
                  <a:cubicBezTo>
                    <a:pt x="78160" y="245655"/>
                    <a:pt x="51104" y="234448"/>
                    <a:pt x="31155" y="214499"/>
                  </a:cubicBezTo>
                  <a:cubicBezTo>
                    <a:pt x="11207" y="194551"/>
                    <a:pt x="0" y="167495"/>
                    <a:pt x="0" y="139284"/>
                  </a:cubicBezTo>
                  <a:lnTo>
                    <a:pt x="0" y="106371"/>
                  </a:lnTo>
                  <a:cubicBezTo>
                    <a:pt x="0" y="78160"/>
                    <a:pt x="11207" y="51104"/>
                    <a:pt x="31155" y="31155"/>
                  </a:cubicBezTo>
                  <a:cubicBezTo>
                    <a:pt x="51104" y="11207"/>
                    <a:pt x="78160" y="0"/>
                    <a:pt x="106371" y="0"/>
                  </a:cubicBezTo>
                  <a:close/>
                </a:path>
              </a:pathLst>
            </a:custGeom>
            <a:solidFill>
              <a:srgbClr val="FFD944"/>
            </a:solidFill>
            <a:ln w="38100" cap="rnd">
              <a:solidFill>
                <a:srgbClr val="FFD944"/>
              </a:solidFill>
              <a:prstDash val="solid"/>
              <a:round/>
            </a:ln>
          </p:spPr>
        </p:sp>
        <p:sp>
          <p:nvSpPr>
            <p:cNvPr name="TextBox 5" id="5"/>
            <p:cNvSpPr txBox="true"/>
            <p:nvPr/>
          </p:nvSpPr>
          <p:spPr>
            <a:xfrm>
              <a:off x="0" y="-47625"/>
              <a:ext cx="1150139" cy="293280"/>
            </a:xfrm>
            <a:prstGeom prst="rect">
              <a:avLst/>
            </a:prstGeom>
          </p:spPr>
          <p:txBody>
            <a:bodyPr anchor="ctr" rtlCol="false" tIns="50800" lIns="50800" bIns="50800" rIns="50800"/>
            <a:lstStyle/>
            <a:p>
              <a:pPr algn="ctr">
                <a:lnSpc>
                  <a:spcPts val="3499"/>
                </a:lnSpc>
              </a:pPr>
              <a:r>
                <a:rPr lang="en-US" b="true" sz="2499">
                  <a:solidFill>
                    <a:srgbClr val="000000"/>
                  </a:solidFill>
                  <a:latin typeface="Lato Bold"/>
                  <a:ea typeface="Lato Bold"/>
                  <a:cs typeface="Lato Bold"/>
                  <a:sym typeface="Lato Bold"/>
                </a:rPr>
                <a:t>Platform Commissions</a:t>
              </a:r>
            </a:p>
          </p:txBody>
        </p:sp>
      </p:grpSp>
      <p:grpSp>
        <p:nvGrpSpPr>
          <p:cNvPr name="Group 6" id="6"/>
          <p:cNvGrpSpPr/>
          <p:nvPr/>
        </p:nvGrpSpPr>
        <p:grpSpPr>
          <a:xfrm rot="0">
            <a:off x="4525888" y="5646787"/>
            <a:ext cx="4470530" cy="932720"/>
            <a:chOff x="0" y="0"/>
            <a:chExt cx="1177424" cy="245655"/>
          </a:xfrm>
        </p:grpSpPr>
        <p:sp>
          <p:nvSpPr>
            <p:cNvPr name="Freeform 7" id="7"/>
            <p:cNvSpPr/>
            <p:nvPr/>
          </p:nvSpPr>
          <p:spPr>
            <a:xfrm flipH="false" flipV="false" rot="0">
              <a:off x="0" y="0"/>
              <a:ext cx="1177424" cy="245655"/>
            </a:xfrm>
            <a:custGeom>
              <a:avLst/>
              <a:gdLst/>
              <a:ahLst/>
              <a:cxnLst/>
              <a:rect r="r" b="b" t="t" l="l"/>
              <a:pathLst>
                <a:path h="245655" w="1177424">
                  <a:moveTo>
                    <a:pt x="103906" y="0"/>
                  </a:moveTo>
                  <a:lnTo>
                    <a:pt x="1073518" y="0"/>
                  </a:lnTo>
                  <a:cubicBezTo>
                    <a:pt x="1130903" y="0"/>
                    <a:pt x="1177424" y="46520"/>
                    <a:pt x="1177424" y="103906"/>
                  </a:cubicBezTo>
                  <a:lnTo>
                    <a:pt x="1177424" y="141749"/>
                  </a:lnTo>
                  <a:cubicBezTo>
                    <a:pt x="1177424" y="169306"/>
                    <a:pt x="1166476" y="195735"/>
                    <a:pt x="1146990" y="215221"/>
                  </a:cubicBezTo>
                  <a:cubicBezTo>
                    <a:pt x="1127504" y="234707"/>
                    <a:pt x="1101075" y="245655"/>
                    <a:pt x="1073518" y="245655"/>
                  </a:cubicBezTo>
                  <a:lnTo>
                    <a:pt x="103906" y="245655"/>
                  </a:lnTo>
                  <a:cubicBezTo>
                    <a:pt x="76348" y="245655"/>
                    <a:pt x="49920" y="234707"/>
                    <a:pt x="30433" y="215221"/>
                  </a:cubicBezTo>
                  <a:cubicBezTo>
                    <a:pt x="10947" y="195735"/>
                    <a:pt x="0" y="169306"/>
                    <a:pt x="0" y="141749"/>
                  </a:cubicBezTo>
                  <a:lnTo>
                    <a:pt x="0" y="103906"/>
                  </a:lnTo>
                  <a:cubicBezTo>
                    <a:pt x="0" y="76348"/>
                    <a:pt x="10947" y="49920"/>
                    <a:pt x="30433" y="30433"/>
                  </a:cubicBezTo>
                  <a:cubicBezTo>
                    <a:pt x="49920" y="10947"/>
                    <a:pt x="76348" y="0"/>
                    <a:pt x="103906" y="0"/>
                  </a:cubicBezTo>
                  <a:close/>
                </a:path>
              </a:pathLst>
            </a:custGeom>
            <a:solidFill>
              <a:srgbClr val="FFD944"/>
            </a:solidFill>
            <a:ln w="38100" cap="rnd">
              <a:solidFill>
                <a:srgbClr val="FFD944"/>
              </a:solidFill>
              <a:prstDash val="solid"/>
              <a:round/>
            </a:ln>
          </p:spPr>
        </p:sp>
        <p:sp>
          <p:nvSpPr>
            <p:cNvPr name="TextBox 8" id="8"/>
            <p:cNvSpPr txBox="true"/>
            <p:nvPr/>
          </p:nvSpPr>
          <p:spPr>
            <a:xfrm>
              <a:off x="0" y="-47625"/>
              <a:ext cx="1177424" cy="293280"/>
            </a:xfrm>
            <a:prstGeom prst="rect">
              <a:avLst/>
            </a:prstGeom>
          </p:spPr>
          <p:txBody>
            <a:bodyPr anchor="ctr" rtlCol="false" tIns="50800" lIns="50800" bIns="50800" rIns="50800"/>
            <a:lstStyle/>
            <a:p>
              <a:pPr algn="ctr">
                <a:lnSpc>
                  <a:spcPts val="3499"/>
                </a:lnSpc>
              </a:pPr>
              <a:r>
                <a:rPr lang="en-US" b="true" sz="2499">
                  <a:solidFill>
                    <a:srgbClr val="000000"/>
                  </a:solidFill>
                  <a:latin typeface="Lato Bold"/>
                  <a:ea typeface="Lato Bold"/>
                  <a:cs typeface="Lato Bold"/>
                  <a:sym typeface="Lato Bold"/>
                </a:rPr>
                <a:t>Subscription Fees</a:t>
              </a:r>
            </a:p>
          </p:txBody>
        </p:sp>
      </p:grpSp>
      <p:grpSp>
        <p:nvGrpSpPr>
          <p:cNvPr name="Group 9" id="9"/>
          <p:cNvGrpSpPr/>
          <p:nvPr/>
        </p:nvGrpSpPr>
        <p:grpSpPr>
          <a:xfrm rot="0">
            <a:off x="1776989" y="2083834"/>
            <a:ext cx="4366933" cy="932720"/>
            <a:chOff x="0" y="0"/>
            <a:chExt cx="1150139" cy="245655"/>
          </a:xfrm>
        </p:grpSpPr>
        <p:sp>
          <p:nvSpPr>
            <p:cNvPr name="Freeform 10" id="10"/>
            <p:cNvSpPr/>
            <p:nvPr/>
          </p:nvSpPr>
          <p:spPr>
            <a:xfrm flipH="false" flipV="false" rot="0">
              <a:off x="0" y="0"/>
              <a:ext cx="1150139" cy="245655"/>
            </a:xfrm>
            <a:custGeom>
              <a:avLst/>
              <a:gdLst/>
              <a:ahLst/>
              <a:cxnLst/>
              <a:rect r="r" b="b" t="t" l="l"/>
              <a:pathLst>
                <a:path h="245655" w="1150139">
                  <a:moveTo>
                    <a:pt x="106371" y="0"/>
                  </a:moveTo>
                  <a:lnTo>
                    <a:pt x="1043768" y="0"/>
                  </a:lnTo>
                  <a:cubicBezTo>
                    <a:pt x="1071979" y="0"/>
                    <a:pt x="1099035" y="11207"/>
                    <a:pt x="1118983" y="31155"/>
                  </a:cubicBezTo>
                  <a:cubicBezTo>
                    <a:pt x="1138932" y="51104"/>
                    <a:pt x="1150139" y="78160"/>
                    <a:pt x="1150139" y="106371"/>
                  </a:cubicBezTo>
                  <a:lnTo>
                    <a:pt x="1150139" y="139284"/>
                  </a:lnTo>
                  <a:cubicBezTo>
                    <a:pt x="1150139" y="198031"/>
                    <a:pt x="1102515" y="245655"/>
                    <a:pt x="1043768" y="245655"/>
                  </a:cubicBezTo>
                  <a:lnTo>
                    <a:pt x="106371" y="245655"/>
                  </a:lnTo>
                  <a:cubicBezTo>
                    <a:pt x="78160" y="245655"/>
                    <a:pt x="51104" y="234448"/>
                    <a:pt x="31155" y="214499"/>
                  </a:cubicBezTo>
                  <a:cubicBezTo>
                    <a:pt x="11207" y="194551"/>
                    <a:pt x="0" y="167495"/>
                    <a:pt x="0" y="139284"/>
                  </a:cubicBezTo>
                  <a:lnTo>
                    <a:pt x="0" y="106371"/>
                  </a:lnTo>
                  <a:cubicBezTo>
                    <a:pt x="0" y="78160"/>
                    <a:pt x="11207" y="51104"/>
                    <a:pt x="31155" y="31155"/>
                  </a:cubicBezTo>
                  <a:cubicBezTo>
                    <a:pt x="51104" y="11207"/>
                    <a:pt x="78160" y="0"/>
                    <a:pt x="106371" y="0"/>
                  </a:cubicBezTo>
                  <a:close/>
                </a:path>
              </a:pathLst>
            </a:custGeom>
            <a:solidFill>
              <a:srgbClr val="FFD944"/>
            </a:solidFill>
            <a:ln w="38100" cap="rnd">
              <a:solidFill>
                <a:srgbClr val="FFD944"/>
              </a:solidFill>
              <a:prstDash val="solid"/>
              <a:round/>
            </a:ln>
          </p:spPr>
        </p:sp>
        <p:sp>
          <p:nvSpPr>
            <p:cNvPr name="TextBox 11" id="11"/>
            <p:cNvSpPr txBox="true"/>
            <p:nvPr/>
          </p:nvSpPr>
          <p:spPr>
            <a:xfrm>
              <a:off x="0" y="-47625"/>
              <a:ext cx="1150139" cy="293280"/>
            </a:xfrm>
            <a:prstGeom prst="rect">
              <a:avLst/>
            </a:prstGeom>
          </p:spPr>
          <p:txBody>
            <a:bodyPr anchor="ctr" rtlCol="false" tIns="50800" lIns="50800" bIns="50800" rIns="50800"/>
            <a:lstStyle/>
            <a:p>
              <a:pPr algn="ctr">
                <a:lnSpc>
                  <a:spcPts val="3499"/>
                </a:lnSpc>
              </a:pPr>
              <a:r>
                <a:rPr lang="en-US" b="true" sz="2499">
                  <a:solidFill>
                    <a:srgbClr val="000000"/>
                  </a:solidFill>
                  <a:latin typeface="Lato Bold"/>
                  <a:ea typeface="Lato Bold"/>
                  <a:cs typeface="Lato Bold"/>
                  <a:sym typeface="Lato Bold"/>
                </a:rPr>
                <a:t>AI Bot Licenses</a:t>
              </a:r>
            </a:p>
          </p:txBody>
        </p:sp>
      </p:grpSp>
      <p:sp>
        <p:nvSpPr>
          <p:cNvPr name="TextBox 12" id="12"/>
          <p:cNvSpPr txBox="true"/>
          <p:nvPr/>
        </p:nvSpPr>
        <p:spPr>
          <a:xfrm rot="0">
            <a:off x="5400175" y="649287"/>
            <a:ext cx="7487649"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REVENUE MODEL</a:t>
            </a:r>
          </a:p>
        </p:txBody>
      </p:sp>
      <p:graphicFrame>
        <p:nvGraphicFramePr>
          <p:cNvPr name="Table 13" id="13"/>
          <p:cNvGraphicFramePr>
            <a:graphicFrameLocks noGrp="true"/>
          </p:cNvGraphicFramePr>
          <p:nvPr/>
        </p:nvGraphicFramePr>
        <p:xfrm>
          <a:off x="8852297" y="3274899"/>
          <a:ext cx="4434825" cy="1794739"/>
        </p:xfrm>
        <a:graphic>
          <a:graphicData uri="http://schemas.openxmlformats.org/drawingml/2006/table">
            <a:tbl>
              <a:tblPr/>
              <a:tblGrid>
                <a:gridCol w="4434825"/>
              </a:tblGrid>
              <a:tr h="1794739">
                <a:tc>
                  <a:txBody>
                    <a:bodyPr anchor="t" rtlCol="false"/>
                    <a:lstStyle/>
                    <a:p>
                      <a:pPr algn="l">
                        <a:lnSpc>
                          <a:spcPts val="2940"/>
                        </a:lnSpc>
                        <a:defRPr/>
                      </a:pPr>
                      <a:r>
                        <a:rPr lang="en-US" sz="2100">
                          <a:solidFill>
                            <a:srgbClr val="E5E1DA"/>
                          </a:solidFill>
                          <a:latin typeface="Lato"/>
                          <a:ea typeface="Lato"/>
                          <a:cs typeface="Lato"/>
                          <a:sym typeface="Lato"/>
                        </a:rPr>
                        <a:t>A percentage from signal provider earnings.</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r>
            </a:tbl>
          </a:graphicData>
        </a:graphic>
      </p:graphicFrame>
      <p:graphicFrame>
        <p:nvGraphicFramePr>
          <p:cNvPr name="Table 14" id="14"/>
          <p:cNvGraphicFramePr>
            <a:graphicFrameLocks noGrp="true"/>
          </p:cNvGraphicFramePr>
          <p:nvPr/>
        </p:nvGraphicFramePr>
        <p:xfrm>
          <a:off x="4561594" y="6760482"/>
          <a:ext cx="4434825" cy="1794739"/>
        </p:xfrm>
        <a:graphic>
          <a:graphicData uri="http://schemas.openxmlformats.org/drawingml/2006/table">
            <a:tbl>
              <a:tblPr/>
              <a:tblGrid>
                <a:gridCol w="4434825"/>
              </a:tblGrid>
              <a:tr h="1794739">
                <a:tc>
                  <a:txBody>
                    <a:bodyPr anchor="t" rtlCol="false"/>
                    <a:lstStyle/>
                    <a:p>
                      <a:pPr algn="l">
                        <a:lnSpc>
                          <a:spcPts val="2940"/>
                        </a:lnSpc>
                        <a:defRPr/>
                      </a:pPr>
                      <a:r>
                        <a:rPr lang="en-US" sz="2100">
                          <a:solidFill>
                            <a:srgbClr val="E5E1DA"/>
                          </a:solidFill>
                          <a:latin typeface="Lato"/>
                          <a:ea typeface="Lato"/>
                          <a:cs typeface="Lato"/>
                          <a:sym typeface="Lato"/>
                        </a:rPr>
                        <a:t>Paid signal access using EtherealCash.</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r>
            </a:tbl>
          </a:graphicData>
        </a:graphic>
      </p:graphicFrame>
      <p:graphicFrame>
        <p:nvGraphicFramePr>
          <p:cNvPr name="Table 15" id="15"/>
          <p:cNvGraphicFramePr>
            <a:graphicFrameLocks noGrp="true"/>
          </p:cNvGraphicFramePr>
          <p:nvPr/>
        </p:nvGraphicFramePr>
        <p:xfrm>
          <a:off x="1776989" y="3176326"/>
          <a:ext cx="4434825" cy="1794739"/>
        </p:xfrm>
        <a:graphic>
          <a:graphicData uri="http://schemas.openxmlformats.org/drawingml/2006/table">
            <a:tbl>
              <a:tblPr/>
              <a:tblGrid>
                <a:gridCol w="4434825"/>
              </a:tblGrid>
              <a:tr h="1794739">
                <a:tc>
                  <a:txBody>
                    <a:bodyPr anchor="t" rtlCol="false"/>
                    <a:lstStyle/>
                    <a:p>
                      <a:pPr algn="l">
                        <a:lnSpc>
                          <a:spcPts val="2940"/>
                        </a:lnSpc>
                        <a:defRPr/>
                      </a:pPr>
                      <a:r>
                        <a:rPr lang="en-US" sz="2100">
                          <a:solidFill>
                            <a:srgbClr val="E5E1DA"/>
                          </a:solidFill>
                          <a:latin typeface="Lato"/>
                          <a:ea typeface="Lato"/>
                          <a:cs typeface="Lato"/>
                          <a:sym typeface="Lato"/>
                        </a:rPr>
                        <a:t>Subscription-based AI trading tools.</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r>
            </a:tbl>
          </a:graphicData>
        </a:graphic>
      </p:graphicFrame>
      <p:grpSp>
        <p:nvGrpSpPr>
          <p:cNvPr name="Group 16" id="16"/>
          <p:cNvGrpSpPr/>
          <p:nvPr/>
        </p:nvGrpSpPr>
        <p:grpSpPr>
          <a:xfrm rot="0">
            <a:off x="11701376" y="5645046"/>
            <a:ext cx="4366933" cy="932720"/>
            <a:chOff x="0" y="0"/>
            <a:chExt cx="1150139" cy="245655"/>
          </a:xfrm>
        </p:grpSpPr>
        <p:sp>
          <p:nvSpPr>
            <p:cNvPr name="Freeform 17" id="17"/>
            <p:cNvSpPr/>
            <p:nvPr/>
          </p:nvSpPr>
          <p:spPr>
            <a:xfrm flipH="false" flipV="false" rot="0">
              <a:off x="0" y="0"/>
              <a:ext cx="1150139" cy="245655"/>
            </a:xfrm>
            <a:custGeom>
              <a:avLst/>
              <a:gdLst/>
              <a:ahLst/>
              <a:cxnLst/>
              <a:rect r="r" b="b" t="t" l="l"/>
              <a:pathLst>
                <a:path h="245655" w="1150139">
                  <a:moveTo>
                    <a:pt x="106371" y="0"/>
                  </a:moveTo>
                  <a:lnTo>
                    <a:pt x="1043768" y="0"/>
                  </a:lnTo>
                  <a:cubicBezTo>
                    <a:pt x="1071979" y="0"/>
                    <a:pt x="1099035" y="11207"/>
                    <a:pt x="1118983" y="31155"/>
                  </a:cubicBezTo>
                  <a:cubicBezTo>
                    <a:pt x="1138932" y="51104"/>
                    <a:pt x="1150139" y="78160"/>
                    <a:pt x="1150139" y="106371"/>
                  </a:cubicBezTo>
                  <a:lnTo>
                    <a:pt x="1150139" y="139284"/>
                  </a:lnTo>
                  <a:cubicBezTo>
                    <a:pt x="1150139" y="198031"/>
                    <a:pt x="1102515" y="245655"/>
                    <a:pt x="1043768" y="245655"/>
                  </a:cubicBezTo>
                  <a:lnTo>
                    <a:pt x="106371" y="245655"/>
                  </a:lnTo>
                  <a:cubicBezTo>
                    <a:pt x="78160" y="245655"/>
                    <a:pt x="51104" y="234448"/>
                    <a:pt x="31155" y="214499"/>
                  </a:cubicBezTo>
                  <a:cubicBezTo>
                    <a:pt x="11207" y="194551"/>
                    <a:pt x="0" y="167495"/>
                    <a:pt x="0" y="139284"/>
                  </a:cubicBezTo>
                  <a:lnTo>
                    <a:pt x="0" y="106371"/>
                  </a:lnTo>
                  <a:cubicBezTo>
                    <a:pt x="0" y="78160"/>
                    <a:pt x="11207" y="51104"/>
                    <a:pt x="31155" y="31155"/>
                  </a:cubicBezTo>
                  <a:cubicBezTo>
                    <a:pt x="51104" y="11207"/>
                    <a:pt x="78160" y="0"/>
                    <a:pt x="106371" y="0"/>
                  </a:cubicBezTo>
                  <a:close/>
                </a:path>
              </a:pathLst>
            </a:custGeom>
            <a:solidFill>
              <a:srgbClr val="FFD944"/>
            </a:solidFill>
            <a:ln w="38100" cap="rnd">
              <a:solidFill>
                <a:srgbClr val="FFD944"/>
              </a:solidFill>
              <a:prstDash val="solid"/>
              <a:round/>
            </a:ln>
          </p:spPr>
        </p:sp>
        <p:sp>
          <p:nvSpPr>
            <p:cNvPr name="TextBox 18" id="18"/>
            <p:cNvSpPr txBox="true"/>
            <p:nvPr/>
          </p:nvSpPr>
          <p:spPr>
            <a:xfrm>
              <a:off x="0" y="-47625"/>
              <a:ext cx="1150139" cy="293280"/>
            </a:xfrm>
            <a:prstGeom prst="rect">
              <a:avLst/>
            </a:prstGeom>
          </p:spPr>
          <p:txBody>
            <a:bodyPr anchor="ctr" rtlCol="false" tIns="50800" lIns="50800" bIns="50800" rIns="50800"/>
            <a:lstStyle/>
            <a:p>
              <a:pPr algn="ctr">
                <a:lnSpc>
                  <a:spcPts val="3499"/>
                </a:lnSpc>
              </a:pPr>
              <a:r>
                <a:rPr lang="en-US" b="true" sz="2499">
                  <a:solidFill>
                    <a:srgbClr val="000000"/>
                  </a:solidFill>
                  <a:latin typeface="Lato Bold"/>
                  <a:ea typeface="Lato Bold"/>
                  <a:cs typeface="Lato Bold"/>
                  <a:sym typeface="Lato Bold"/>
                </a:rPr>
                <a:t>Freemium Model</a:t>
              </a:r>
            </a:p>
          </p:txBody>
        </p:sp>
      </p:grpSp>
      <p:graphicFrame>
        <p:nvGraphicFramePr>
          <p:cNvPr name="Table 19" id="19"/>
          <p:cNvGraphicFramePr>
            <a:graphicFrameLocks noGrp="true"/>
          </p:cNvGraphicFramePr>
          <p:nvPr/>
        </p:nvGraphicFramePr>
        <p:xfrm>
          <a:off x="11633484" y="6760482"/>
          <a:ext cx="4434825" cy="1794739"/>
        </p:xfrm>
        <a:graphic>
          <a:graphicData uri="http://schemas.openxmlformats.org/drawingml/2006/table">
            <a:tbl>
              <a:tblPr/>
              <a:tblGrid>
                <a:gridCol w="4434825"/>
              </a:tblGrid>
              <a:tr h="1794739">
                <a:tc>
                  <a:txBody>
                    <a:bodyPr anchor="t" rtlCol="false"/>
                    <a:lstStyle/>
                    <a:p>
                      <a:pPr algn="l">
                        <a:lnSpc>
                          <a:spcPts val="2940"/>
                        </a:lnSpc>
                        <a:defRPr/>
                      </a:pPr>
                      <a:r>
                        <a:rPr lang="en-US" sz="2100">
                          <a:solidFill>
                            <a:srgbClr val="E5E1DA"/>
                          </a:solidFill>
                          <a:latin typeface="Lato"/>
                          <a:ea typeface="Lato"/>
                          <a:cs typeface="Lato"/>
                          <a:sym typeface="Lato"/>
                        </a:rPr>
                        <a:t>Free basic signals, premium content behind a paywall</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r>
            </a:tbl>
          </a:graphicData>
        </a:graphic>
      </p:graphicFrame>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6989496">
            <a:off x="-5091968" y="-1340368"/>
            <a:ext cx="11026567" cy="7966695"/>
          </a:xfrm>
          <a:custGeom>
            <a:avLst/>
            <a:gdLst/>
            <a:ahLst/>
            <a:cxnLst/>
            <a:rect r="r" b="b" t="t" l="l"/>
            <a:pathLst>
              <a:path h="7966695" w="11026567">
                <a:moveTo>
                  <a:pt x="0" y="0"/>
                </a:moveTo>
                <a:lnTo>
                  <a:pt x="11026567" y="0"/>
                </a:lnTo>
                <a:lnTo>
                  <a:pt x="11026567" y="7966695"/>
                </a:lnTo>
                <a:lnTo>
                  <a:pt x="0" y="7966695"/>
                </a:lnTo>
                <a:lnTo>
                  <a:pt x="0" y="0"/>
                </a:lnTo>
                <a:close/>
              </a:path>
            </a:pathLst>
          </a:custGeom>
          <a:blipFill>
            <a:blip r:embed="rId2"/>
            <a:stretch>
              <a:fillRect l="0" t="0" r="0" b="0"/>
            </a:stretch>
          </a:blipFill>
        </p:spPr>
      </p:sp>
      <p:grpSp>
        <p:nvGrpSpPr>
          <p:cNvPr name="Group 3" id="3"/>
          <p:cNvGrpSpPr/>
          <p:nvPr/>
        </p:nvGrpSpPr>
        <p:grpSpPr>
          <a:xfrm rot="0">
            <a:off x="1028700" y="932795"/>
            <a:ext cx="8010208" cy="1024635"/>
            <a:chOff x="0" y="0"/>
            <a:chExt cx="2109684" cy="269863"/>
          </a:xfrm>
        </p:grpSpPr>
        <p:sp>
          <p:nvSpPr>
            <p:cNvPr name="Freeform 4" id="4"/>
            <p:cNvSpPr/>
            <p:nvPr/>
          </p:nvSpPr>
          <p:spPr>
            <a:xfrm flipH="false" flipV="false" rot="0">
              <a:off x="0" y="0"/>
              <a:ext cx="2109685" cy="269863"/>
            </a:xfrm>
            <a:custGeom>
              <a:avLst/>
              <a:gdLst/>
              <a:ahLst/>
              <a:cxnLst/>
              <a:rect r="r" b="b" t="t" l="l"/>
              <a:pathLst>
                <a:path h="269863" w="2109685">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2109684" cy="3079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2967116">
            <a:off x="8691170" y="1377244"/>
            <a:ext cx="12892802" cy="9575242"/>
          </a:xfrm>
          <a:custGeom>
            <a:avLst/>
            <a:gdLst/>
            <a:ahLst/>
            <a:cxnLst/>
            <a:rect r="r" b="b" t="t" l="l"/>
            <a:pathLst>
              <a:path h="9575242" w="12892802">
                <a:moveTo>
                  <a:pt x="0" y="0"/>
                </a:moveTo>
                <a:lnTo>
                  <a:pt x="12892803" y="0"/>
                </a:lnTo>
                <a:lnTo>
                  <a:pt x="12892803" y="9575242"/>
                </a:lnTo>
                <a:lnTo>
                  <a:pt x="0" y="9575242"/>
                </a:lnTo>
                <a:lnTo>
                  <a:pt x="0" y="0"/>
                </a:lnTo>
                <a:close/>
              </a:path>
            </a:pathLst>
          </a:custGeom>
          <a:blipFill>
            <a:blip r:embed="rId2"/>
            <a:stretch>
              <a:fillRect l="0" t="0" r="-2793" b="0"/>
            </a:stretch>
          </a:blipFill>
        </p:spPr>
      </p:sp>
      <p:grpSp>
        <p:nvGrpSpPr>
          <p:cNvPr name="Group 7" id="7"/>
          <p:cNvGrpSpPr/>
          <p:nvPr/>
        </p:nvGrpSpPr>
        <p:grpSpPr>
          <a:xfrm rot="0">
            <a:off x="1028700" y="2151214"/>
            <a:ext cx="8010208" cy="6089584"/>
            <a:chOff x="0" y="0"/>
            <a:chExt cx="2109684" cy="1603841"/>
          </a:xfrm>
        </p:grpSpPr>
        <p:sp>
          <p:nvSpPr>
            <p:cNvPr name="Freeform 8" id="8"/>
            <p:cNvSpPr/>
            <p:nvPr/>
          </p:nvSpPr>
          <p:spPr>
            <a:xfrm flipH="false" flipV="false" rot="0">
              <a:off x="0" y="0"/>
              <a:ext cx="2109685" cy="1603841"/>
            </a:xfrm>
            <a:custGeom>
              <a:avLst/>
              <a:gdLst/>
              <a:ahLst/>
              <a:cxnLst/>
              <a:rect r="r" b="b" t="t" l="l"/>
              <a:pathLst>
                <a:path h="1603841" w="2109685">
                  <a:moveTo>
                    <a:pt x="19330" y="0"/>
                  </a:moveTo>
                  <a:lnTo>
                    <a:pt x="2090354" y="0"/>
                  </a:lnTo>
                  <a:cubicBezTo>
                    <a:pt x="2101030" y="0"/>
                    <a:pt x="2109685" y="8654"/>
                    <a:pt x="2109685" y="19330"/>
                  </a:cubicBezTo>
                  <a:lnTo>
                    <a:pt x="2109685" y="1584511"/>
                  </a:lnTo>
                  <a:cubicBezTo>
                    <a:pt x="2109685" y="1589638"/>
                    <a:pt x="2107648" y="1594554"/>
                    <a:pt x="2104023" y="1598179"/>
                  </a:cubicBezTo>
                  <a:cubicBezTo>
                    <a:pt x="2100398" y="1601805"/>
                    <a:pt x="2095481" y="1603841"/>
                    <a:pt x="2090354" y="1603841"/>
                  </a:cubicBezTo>
                  <a:lnTo>
                    <a:pt x="19330" y="1603841"/>
                  </a:lnTo>
                  <a:cubicBezTo>
                    <a:pt x="8654" y="1603841"/>
                    <a:pt x="0" y="1595187"/>
                    <a:pt x="0" y="1584511"/>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9" id="9"/>
            <p:cNvSpPr txBox="true"/>
            <p:nvPr/>
          </p:nvSpPr>
          <p:spPr>
            <a:xfrm>
              <a:off x="0" y="-38100"/>
              <a:ext cx="2109684" cy="1641941"/>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8334444" y="1214785"/>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grpSp>
        <p:nvGrpSpPr>
          <p:cNvPr name="Group 11" id="11"/>
          <p:cNvGrpSpPr/>
          <p:nvPr/>
        </p:nvGrpSpPr>
        <p:grpSpPr>
          <a:xfrm rot="0">
            <a:off x="9249092" y="932795"/>
            <a:ext cx="8010208" cy="1024635"/>
            <a:chOff x="0" y="0"/>
            <a:chExt cx="2109684" cy="269863"/>
          </a:xfrm>
        </p:grpSpPr>
        <p:sp>
          <p:nvSpPr>
            <p:cNvPr name="Freeform 12" id="12"/>
            <p:cNvSpPr/>
            <p:nvPr/>
          </p:nvSpPr>
          <p:spPr>
            <a:xfrm flipH="false" flipV="false" rot="0">
              <a:off x="0" y="0"/>
              <a:ext cx="2109685" cy="269863"/>
            </a:xfrm>
            <a:custGeom>
              <a:avLst/>
              <a:gdLst/>
              <a:ahLst/>
              <a:cxnLst/>
              <a:rect r="r" b="b" t="t" l="l"/>
              <a:pathLst>
                <a:path h="269863" w="2109685">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sp>
        <p:sp>
          <p:nvSpPr>
            <p:cNvPr name="TextBox 13" id="13"/>
            <p:cNvSpPr txBox="true"/>
            <p:nvPr/>
          </p:nvSpPr>
          <p:spPr>
            <a:xfrm>
              <a:off x="0" y="-38100"/>
              <a:ext cx="2109684" cy="30796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9249092" y="2151214"/>
            <a:ext cx="8010208" cy="6089584"/>
            <a:chOff x="0" y="0"/>
            <a:chExt cx="2109684" cy="1603841"/>
          </a:xfrm>
        </p:grpSpPr>
        <p:sp>
          <p:nvSpPr>
            <p:cNvPr name="Freeform 15" id="15"/>
            <p:cNvSpPr/>
            <p:nvPr/>
          </p:nvSpPr>
          <p:spPr>
            <a:xfrm flipH="false" flipV="false" rot="0">
              <a:off x="0" y="0"/>
              <a:ext cx="2109685" cy="1603841"/>
            </a:xfrm>
            <a:custGeom>
              <a:avLst/>
              <a:gdLst/>
              <a:ahLst/>
              <a:cxnLst/>
              <a:rect r="r" b="b" t="t" l="l"/>
              <a:pathLst>
                <a:path h="1603841" w="2109685">
                  <a:moveTo>
                    <a:pt x="19330" y="0"/>
                  </a:moveTo>
                  <a:lnTo>
                    <a:pt x="2090354" y="0"/>
                  </a:lnTo>
                  <a:cubicBezTo>
                    <a:pt x="2101030" y="0"/>
                    <a:pt x="2109685" y="8654"/>
                    <a:pt x="2109685" y="19330"/>
                  </a:cubicBezTo>
                  <a:lnTo>
                    <a:pt x="2109685" y="1584511"/>
                  </a:lnTo>
                  <a:cubicBezTo>
                    <a:pt x="2109685" y="1589638"/>
                    <a:pt x="2107648" y="1594554"/>
                    <a:pt x="2104023" y="1598179"/>
                  </a:cubicBezTo>
                  <a:cubicBezTo>
                    <a:pt x="2100398" y="1601805"/>
                    <a:pt x="2095481" y="1603841"/>
                    <a:pt x="2090354" y="1603841"/>
                  </a:cubicBezTo>
                  <a:lnTo>
                    <a:pt x="19330" y="1603841"/>
                  </a:lnTo>
                  <a:cubicBezTo>
                    <a:pt x="8654" y="1603841"/>
                    <a:pt x="0" y="1595187"/>
                    <a:pt x="0" y="1584511"/>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16" id="16"/>
            <p:cNvSpPr txBox="true"/>
            <p:nvPr/>
          </p:nvSpPr>
          <p:spPr>
            <a:xfrm>
              <a:off x="0" y="-38100"/>
              <a:ext cx="2109684" cy="1641941"/>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0">
            <a:off x="16554836" y="1214785"/>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sp>
        <p:nvSpPr>
          <p:cNvPr name="Freeform 18" id="18"/>
          <p:cNvSpPr/>
          <p:nvPr/>
        </p:nvSpPr>
        <p:spPr>
          <a:xfrm flipH="false" flipV="false" rot="0">
            <a:off x="16608890" y="8703795"/>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9" id="19"/>
          <p:cNvGrpSpPr/>
          <p:nvPr/>
        </p:nvGrpSpPr>
        <p:grpSpPr>
          <a:xfrm rot="0">
            <a:off x="1028700" y="8703795"/>
            <a:ext cx="15362208" cy="650410"/>
            <a:chOff x="0" y="0"/>
            <a:chExt cx="4046014" cy="171301"/>
          </a:xfrm>
        </p:grpSpPr>
        <p:sp>
          <p:nvSpPr>
            <p:cNvPr name="Freeform 20" id="20"/>
            <p:cNvSpPr/>
            <p:nvPr/>
          </p:nvSpPr>
          <p:spPr>
            <a:xfrm flipH="false" flipV="false" rot="0">
              <a:off x="0" y="0"/>
              <a:ext cx="4046014" cy="171301"/>
            </a:xfrm>
            <a:custGeom>
              <a:avLst/>
              <a:gdLst/>
              <a:ahLst/>
              <a:cxnLst/>
              <a:rect r="r" b="b" t="t" l="l"/>
              <a:pathLst>
                <a:path h="171301" w="4046014">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sp>
        <p:sp>
          <p:nvSpPr>
            <p:cNvPr name="TextBox 21" id="21"/>
            <p:cNvSpPr txBox="true"/>
            <p:nvPr/>
          </p:nvSpPr>
          <p:spPr>
            <a:xfrm>
              <a:off x="0" y="-38100"/>
              <a:ext cx="4046014" cy="209401"/>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2094375" y="6760562"/>
            <a:ext cx="1210904" cy="1210904"/>
          </a:xfrm>
          <a:custGeom>
            <a:avLst/>
            <a:gdLst/>
            <a:ahLst/>
            <a:cxnLst/>
            <a:rect r="r" b="b" t="t" l="l"/>
            <a:pathLst>
              <a:path h="1210904" w="1210904">
                <a:moveTo>
                  <a:pt x="0" y="0"/>
                </a:moveTo>
                <a:lnTo>
                  <a:pt x="1210904" y="0"/>
                </a:lnTo>
                <a:lnTo>
                  <a:pt x="1210904" y="1210904"/>
                </a:lnTo>
                <a:lnTo>
                  <a:pt x="0" y="1210904"/>
                </a:lnTo>
                <a:lnTo>
                  <a:pt x="0" y="0"/>
                </a:lnTo>
                <a:close/>
              </a:path>
            </a:pathLst>
          </a:custGeom>
          <a:blipFill>
            <a:blip r:embed="rId6"/>
            <a:stretch>
              <a:fillRect l="0" t="0" r="0" b="0"/>
            </a:stretch>
          </a:blipFill>
        </p:spPr>
      </p:sp>
      <p:sp>
        <p:nvSpPr>
          <p:cNvPr name="Freeform 23" id="23"/>
          <p:cNvSpPr/>
          <p:nvPr/>
        </p:nvSpPr>
        <p:spPr>
          <a:xfrm flipH="false" flipV="false" rot="0">
            <a:off x="4403268" y="6760562"/>
            <a:ext cx="1210904" cy="1210904"/>
          </a:xfrm>
          <a:custGeom>
            <a:avLst/>
            <a:gdLst/>
            <a:ahLst/>
            <a:cxnLst/>
            <a:rect r="r" b="b" t="t" l="l"/>
            <a:pathLst>
              <a:path h="1210904" w="1210904">
                <a:moveTo>
                  <a:pt x="0" y="0"/>
                </a:moveTo>
                <a:lnTo>
                  <a:pt x="1210904" y="0"/>
                </a:lnTo>
                <a:lnTo>
                  <a:pt x="1210904" y="1210904"/>
                </a:lnTo>
                <a:lnTo>
                  <a:pt x="0" y="1210904"/>
                </a:lnTo>
                <a:lnTo>
                  <a:pt x="0" y="0"/>
                </a:lnTo>
                <a:close/>
              </a:path>
            </a:pathLst>
          </a:custGeom>
          <a:blipFill>
            <a:blip r:embed="rId7"/>
            <a:stretch>
              <a:fillRect l="0" t="0" r="0" b="0"/>
            </a:stretch>
          </a:blipFill>
        </p:spPr>
      </p:sp>
      <p:sp>
        <p:nvSpPr>
          <p:cNvPr name="Freeform 24" id="24"/>
          <p:cNvSpPr/>
          <p:nvPr/>
        </p:nvSpPr>
        <p:spPr>
          <a:xfrm flipH="false" flipV="false" rot="0">
            <a:off x="6712161" y="6760562"/>
            <a:ext cx="1193543" cy="1193543"/>
          </a:xfrm>
          <a:custGeom>
            <a:avLst/>
            <a:gdLst/>
            <a:ahLst/>
            <a:cxnLst/>
            <a:rect r="r" b="b" t="t" l="l"/>
            <a:pathLst>
              <a:path h="1193543" w="1193543">
                <a:moveTo>
                  <a:pt x="0" y="0"/>
                </a:moveTo>
                <a:lnTo>
                  <a:pt x="1193543" y="0"/>
                </a:lnTo>
                <a:lnTo>
                  <a:pt x="1193543" y="1193543"/>
                </a:lnTo>
                <a:lnTo>
                  <a:pt x="0" y="1193543"/>
                </a:lnTo>
                <a:lnTo>
                  <a:pt x="0" y="0"/>
                </a:lnTo>
                <a:close/>
              </a:path>
            </a:pathLst>
          </a:custGeom>
          <a:blipFill>
            <a:blip r:embed="rId8"/>
            <a:stretch>
              <a:fillRect l="0" t="0" r="0" b="0"/>
            </a:stretch>
          </a:blipFill>
        </p:spPr>
      </p:sp>
      <p:sp>
        <p:nvSpPr>
          <p:cNvPr name="Freeform 25" id="25"/>
          <p:cNvSpPr/>
          <p:nvPr/>
        </p:nvSpPr>
        <p:spPr>
          <a:xfrm flipH="false" flipV="false" rot="0">
            <a:off x="10097766" y="6794137"/>
            <a:ext cx="1177329" cy="1177329"/>
          </a:xfrm>
          <a:custGeom>
            <a:avLst/>
            <a:gdLst/>
            <a:ahLst/>
            <a:cxnLst/>
            <a:rect r="r" b="b" t="t" l="l"/>
            <a:pathLst>
              <a:path h="1177329" w="1177329">
                <a:moveTo>
                  <a:pt x="0" y="0"/>
                </a:moveTo>
                <a:lnTo>
                  <a:pt x="1177329" y="0"/>
                </a:lnTo>
                <a:lnTo>
                  <a:pt x="1177329" y="1177329"/>
                </a:lnTo>
                <a:lnTo>
                  <a:pt x="0" y="1177329"/>
                </a:lnTo>
                <a:lnTo>
                  <a:pt x="0" y="0"/>
                </a:lnTo>
                <a:close/>
              </a:path>
            </a:pathLst>
          </a:custGeom>
          <a:blipFill>
            <a:blip r:embed="rId9"/>
            <a:stretch>
              <a:fillRect l="0" t="0" r="0" b="0"/>
            </a:stretch>
          </a:blipFill>
        </p:spPr>
      </p:sp>
      <p:sp>
        <p:nvSpPr>
          <p:cNvPr name="Freeform 26" id="26"/>
          <p:cNvSpPr/>
          <p:nvPr/>
        </p:nvSpPr>
        <p:spPr>
          <a:xfrm flipH="false" flipV="false" rot="0">
            <a:off x="12037886" y="6794137"/>
            <a:ext cx="1177329" cy="1177329"/>
          </a:xfrm>
          <a:custGeom>
            <a:avLst/>
            <a:gdLst/>
            <a:ahLst/>
            <a:cxnLst/>
            <a:rect r="r" b="b" t="t" l="l"/>
            <a:pathLst>
              <a:path h="1177329" w="1177329">
                <a:moveTo>
                  <a:pt x="0" y="0"/>
                </a:moveTo>
                <a:lnTo>
                  <a:pt x="1177329" y="0"/>
                </a:lnTo>
                <a:lnTo>
                  <a:pt x="1177329" y="1177329"/>
                </a:lnTo>
                <a:lnTo>
                  <a:pt x="0" y="1177329"/>
                </a:lnTo>
                <a:lnTo>
                  <a:pt x="0" y="0"/>
                </a:lnTo>
                <a:close/>
              </a:path>
            </a:pathLst>
          </a:custGeom>
          <a:blipFill>
            <a:blip r:embed="rId10"/>
            <a:stretch>
              <a:fillRect l="0" t="0" r="0" b="0"/>
            </a:stretch>
          </a:blipFill>
        </p:spPr>
      </p:sp>
      <p:sp>
        <p:nvSpPr>
          <p:cNvPr name="Freeform 27" id="27"/>
          <p:cNvSpPr/>
          <p:nvPr/>
        </p:nvSpPr>
        <p:spPr>
          <a:xfrm flipH="false" flipV="false" rot="0">
            <a:off x="15606107" y="6760562"/>
            <a:ext cx="1177329" cy="1177329"/>
          </a:xfrm>
          <a:custGeom>
            <a:avLst/>
            <a:gdLst/>
            <a:ahLst/>
            <a:cxnLst/>
            <a:rect r="r" b="b" t="t" l="l"/>
            <a:pathLst>
              <a:path h="1177329" w="1177329">
                <a:moveTo>
                  <a:pt x="0" y="0"/>
                </a:moveTo>
                <a:lnTo>
                  <a:pt x="1177329" y="0"/>
                </a:lnTo>
                <a:lnTo>
                  <a:pt x="1177329" y="1177329"/>
                </a:lnTo>
                <a:lnTo>
                  <a:pt x="0" y="1177329"/>
                </a:lnTo>
                <a:lnTo>
                  <a:pt x="0" y="0"/>
                </a:lnTo>
                <a:close/>
              </a:path>
            </a:pathLst>
          </a:custGeom>
          <a:blipFill>
            <a:blip r:embed="rId11"/>
            <a:stretch>
              <a:fillRect l="0" t="0" r="0" b="0"/>
            </a:stretch>
          </a:blipFill>
          <a:ln w="9525" cap="sq">
            <a:solidFill>
              <a:srgbClr val="000000"/>
            </a:solidFill>
            <a:prstDash val="solid"/>
            <a:miter/>
          </a:ln>
        </p:spPr>
      </p:sp>
      <p:sp>
        <p:nvSpPr>
          <p:cNvPr name="Freeform 28" id="28"/>
          <p:cNvSpPr/>
          <p:nvPr/>
        </p:nvSpPr>
        <p:spPr>
          <a:xfrm flipH="false" flipV="false" rot="0">
            <a:off x="13830879" y="6776776"/>
            <a:ext cx="1159565" cy="1161115"/>
          </a:xfrm>
          <a:custGeom>
            <a:avLst/>
            <a:gdLst/>
            <a:ahLst/>
            <a:cxnLst/>
            <a:rect r="r" b="b" t="t" l="l"/>
            <a:pathLst>
              <a:path h="1161115" w="1159565">
                <a:moveTo>
                  <a:pt x="0" y="0"/>
                </a:moveTo>
                <a:lnTo>
                  <a:pt x="1159565" y="0"/>
                </a:lnTo>
                <a:lnTo>
                  <a:pt x="1159565" y="1161115"/>
                </a:lnTo>
                <a:lnTo>
                  <a:pt x="0" y="1161115"/>
                </a:lnTo>
                <a:lnTo>
                  <a:pt x="0" y="0"/>
                </a:lnTo>
                <a:close/>
              </a:path>
            </a:pathLst>
          </a:custGeom>
          <a:blipFill>
            <a:blip r:embed="rId12"/>
            <a:stretch>
              <a:fillRect l="-37654" t="0" r="-41155" b="0"/>
            </a:stretch>
          </a:blipFill>
        </p:spPr>
      </p:sp>
      <p:sp>
        <p:nvSpPr>
          <p:cNvPr name="TextBox 29" id="29"/>
          <p:cNvSpPr txBox="true"/>
          <p:nvPr/>
        </p:nvSpPr>
        <p:spPr>
          <a:xfrm rot="0">
            <a:off x="1504564" y="1147297"/>
            <a:ext cx="6667955" cy="509905"/>
          </a:xfrm>
          <a:prstGeom prst="rect">
            <a:avLst/>
          </a:prstGeom>
        </p:spPr>
        <p:txBody>
          <a:bodyPr anchor="t" rtlCol="false" tIns="0" lIns="0" bIns="0" rIns="0">
            <a:spAutoFit/>
          </a:bodyPr>
          <a:lstStyle/>
          <a:p>
            <a:pPr algn="l">
              <a:lnSpc>
                <a:spcPts val="3919"/>
              </a:lnSpc>
              <a:spcBef>
                <a:spcPct val="0"/>
              </a:spcBef>
            </a:pPr>
            <a:r>
              <a:rPr lang="en-US" b="true" sz="2799">
                <a:solidFill>
                  <a:srgbClr val="FBF9F1"/>
                </a:solidFill>
                <a:latin typeface="Poppins Bold"/>
                <a:ea typeface="Poppins Bold"/>
                <a:cs typeface="Poppins Bold"/>
                <a:sym typeface="Poppins Bold"/>
              </a:rPr>
              <a:t>DIRECT COMPETITOR</a:t>
            </a:r>
          </a:p>
        </p:txBody>
      </p:sp>
      <p:sp>
        <p:nvSpPr>
          <p:cNvPr name="TextBox 30" id="30"/>
          <p:cNvSpPr txBox="true"/>
          <p:nvPr/>
        </p:nvSpPr>
        <p:spPr>
          <a:xfrm rot="0">
            <a:off x="1504564" y="2601770"/>
            <a:ext cx="7058480" cy="3896995"/>
          </a:xfrm>
          <a:prstGeom prst="rect">
            <a:avLst/>
          </a:prstGeom>
        </p:spPr>
        <p:txBody>
          <a:bodyPr anchor="t" rtlCol="false" tIns="0" lIns="0" bIns="0" rIns="0">
            <a:spAutoFit/>
          </a:bodyPr>
          <a:lstStyle/>
          <a:p>
            <a:pPr algn="l" marL="474979" indent="-237490" lvl="1">
              <a:lnSpc>
                <a:spcPts val="3079"/>
              </a:lnSpc>
              <a:buFont typeface="Arial"/>
              <a:buChar char="•"/>
            </a:pPr>
            <a:r>
              <a:rPr lang="en-US" b="true" sz="2199">
                <a:solidFill>
                  <a:srgbClr val="000000"/>
                </a:solidFill>
                <a:latin typeface="Lato Bold"/>
                <a:ea typeface="Lato Bold"/>
                <a:cs typeface="Lato Bold"/>
                <a:sym typeface="Lato Bold"/>
              </a:rPr>
              <a:t>TradingView:</a:t>
            </a:r>
            <a:r>
              <a:rPr lang="en-US" sz="2199">
                <a:solidFill>
                  <a:srgbClr val="000000"/>
                </a:solidFill>
                <a:latin typeface="Lato"/>
                <a:ea typeface="Lato"/>
                <a:cs typeface="Lato"/>
                <a:sym typeface="Lato"/>
              </a:rPr>
              <a:t> Offers charting tools and a social platform for traders to share ideas and strategies.</a:t>
            </a:r>
            <a:r>
              <a:rPr lang="en-US" sz="2199">
                <a:solidFill>
                  <a:srgbClr val="000000"/>
                </a:solidFill>
                <a:latin typeface="Lato"/>
                <a:ea typeface="Lato"/>
                <a:cs typeface="Lato"/>
                <a:sym typeface="Lato"/>
              </a:rPr>
              <a:t>Targets the same customer base and market segments.</a:t>
            </a:r>
          </a:p>
          <a:p>
            <a:pPr algn="l">
              <a:lnSpc>
                <a:spcPts val="3079"/>
              </a:lnSpc>
            </a:pPr>
          </a:p>
          <a:p>
            <a:pPr algn="l" marL="474979" indent="-237490" lvl="1">
              <a:lnSpc>
                <a:spcPts val="3079"/>
              </a:lnSpc>
              <a:buFont typeface="Arial"/>
              <a:buChar char="•"/>
            </a:pPr>
            <a:r>
              <a:rPr lang="en-US" b="true" sz="2199">
                <a:solidFill>
                  <a:srgbClr val="000000"/>
                </a:solidFill>
                <a:latin typeface="Lato Bold"/>
                <a:ea typeface="Lato Bold"/>
                <a:cs typeface="Lato Bold"/>
                <a:sym typeface="Lato Bold"/>
              </a:rPr>
              <a:t>ZuluTrade:</a:t>
            </a:r>
            <a:r>
              <a:rPr lang="en-US" sz="2199">
                <a:solidFill>
                  <a:srgbClr val="000000"/>
                </a:solidFill>
                <a:latin typeface="Lato"/>
                <a:ea typeface="Lato"/>
                <a:cs typeface="Lato"/>
                <a:sym typeface="Lato"/>
              </a:rPr>
              <a:t> Provides signal copying and social trading features for forex and crypto.</a:t>
            </a:r>
          </a:p>
          <a:p>
            <a:pPr algn="l">
              <a:lnSpc>
                <a:spcPts val="3079"/>
              </a:lnSpc>
            </a:pPr>
          </a:p>
          <a:p>
            <a:pPr algn="l" marL="474979" indent="-237490" lvl="1">
              <a:lnSpc>
                <a:spcPts val="3079"/>
              </a:lnSpc>
              <a:spcBef>
                <a:spcPct val="0"/>
              </a:spcBef>
              <a:buFont typeface="Arial"/>
              <a:buChar char="•"/>
            </a:pPr>
            <a:r>
              <a:rPr lang="en-US" b="true" sz="2199">
                <a:solidFill>
                  <a:srgbClr val="000000"/>
                </a:solidFill>
                <a:latin typeface="Lato Bold"/>
                <a:ea typeface="Lato Bold"/>
                <a:cs typeface="Lato Bold"/>
                <a:sym typeface="Lato Bold"/>
              </a:rPr>
              <a:t>Telegram &amp; WhatsApp Groups:</a:t>
            </a:r>
            <a:r>
              <a:rPr lang="en-US" sz="2199">
                <a:solidFill>
                  <a:srgbClr val="000000"/>
                </a:solidFill>
                <a:latin typeface="Lato"/>
                <a:ea typeface="Lato"/>
                <a:cs typeface="Lato"/>
                <a:sym typeface="Lato"/>
              </a:rPr>
              <a:t> Unregulated groups offering trading signals.</a:t>
            </a:r>
          </a:p>
        </p:txBody>
      </p:sp>
      <p:sp>
        <p:nvSpPr>
          <p:cNvPr name="TextBox 31" id="31"/>
          <p:cNvSpPr txBox="true"/>
          <p:nvPr/>
        </p:nvSpPr>
        <p:spPr>
          <a:xfrm rot="0">
            <a:off x="9724956" y="1147297"/>
            <a:ext cx="6665953" cy="509905"/>
          </a:xfrm>
          <a:prstGeom prst="rect">
            <a:avLst/>
          </a:prstGeom>
        </p:spPr>
        <p:txBody>
          <a:bodyPr anchor="t" rtlCol="false" tIns="0" lIns="0" bIns="0" rIns="0">
            <a:spAutoFit/>
          </a:bodyPr>
          <a:lstStyle/>
          <a:p>
            <a:pPr algn="l">
              <a:lnSpc>
                <a:spcPts val="3919"/>
              </a:lnSpc>
              <a:spcBef>
                <a:spcPct val="0"/>
              </a:spcBef>
            </a:pPr>
            <a:r>
              <a:rPr lang="en-US" b="true" sz="2799">
                <a:solidFill>
                  <a:srgbClr val="FBF9F1"/>
                </a:solidFill>
                <a:latin typeface="Poppins Bold"/>
                <a:ea typeface="Poppins Bold"/>
                <a:cs typeface="Poppins Bold"/>
                <a:sym typeface="Poppins Bold"/>
              </a:rPr>
              <a:t>INDIRECT COMPETITOR</a:t>
            </a:r>
          </a:p>
        </p:txBody>
      </p:sp>
      <p:sp>
        <p:nvSpPr>
          <p:cNvPr name="TextBox 32" id="32"/>
          <p:cNvSpPr txBox="true"/>
          <p:nvPr/>
        </p:nvSpPr>
        <p:spPr>
          <a:xfrm rot="0">
            <a:off x="9724956" y="2601770"/>
            <a:ext cx="7058480" cy="2334895"/>
          </a:xfrm>
          <a:prstGeom prst="rect">
            <a:avLst/>
          </a:prstGeom>
        </p:spPr>
        <p:txBody>
          <a:bodyPr anchor="t" rtlCol="false" tIns="0" lIns="0" bIns="0" rIns="0">
            <a:spAutoFit/>
          </a:bodyPr>
          <a:lstStyle/>
          <a:p>
            <a:pPr algn="l" marL="474979" indent="-237490" lvl="1">
              <a:lnSpc>
                <a:spcPts val="3079"/>
              </a:lnSpc>
              <a:buFont typeface="Arial"/>
              <a:buChar char="•"/>
            </a:pPr>
            <a:r>
              <a:rPr lang="en-US" sz="2199">
                <a:solidFill>
                  <a:srgbClr val="000000"/>
                </a:solidFill>
                <a:latin typeface="Lato"/>
                <a:ea typeface="Lato"/>
                <a:cs typeface="Lato"/>
                <a:sym typeface="Lato"/>
              </a:rPr>
              <a:t>Binance, Coinbase, and Kraken: Crypto exchanges with limited automated trading features.</a:t>
            </a:r>
          </a:p>
          <a:p>
            <a:pPr algn="l">
              <a:lnSpc>
                <a:spcPts val="3079"/>
              </a:lnSpc>
            </a:pPr>
          </a:p>
          <a:p>
            <a:pPr algn="l" marL="474979" indent="-237490" lvl="1">
              <a:lnSpc>
                <a:spcPts val="3079"/>
              </a:lnSpc>
              <a:buFont typeface="Arial"/>
              <a:buChar char="•"/>
            </a:pPr>
            <a:r>
              <a:rPr lang="en-US" sz="2199">
                <a:solidFill>
                  <a:srgbClr val="000000"/>
                </a:solidFill>
                <a:latin typeface="Lato"/>
                <a:ea typeface="Lato"/>
                <a:cs typeface="Lato"/>
                <a:sym typeface="Lato"/>
              </a:rPr>
              <a:t>MetaTrader 4/5 (MT4/MT5): Popular platforms with support for trading algorithms and signal copying.</a:t>
            </a:r>
          </a:p>
          <a:p>
            <a:pPr algn="l">
              <a:lnSpc>
                <a:spcPts val="3079"/>
              </a:lnSpc>
              <a:spcBef>
                <a:spcPct val="0"/>
              </a:spcBef>
            </a:pPr>
          </a:p>
        </p:txBody>
      </p:sp>
      <p:sp>
        <p:nvSpPr>
          <p:cNvPr name="TextBox 33" id="33"/>
          <p:cNvSpPr txBox="true"/>
          <p:nvPr/>
        </p:nvSpPr>
        <p:spPr>
          <a:xfrm rot="0">
            <a:off x="1838090" y="8830563"/>
            <a:ext cx="3520620" cy="349250"/>
          </a:xfrm>
          <a:prstGeom prst="rect">
            <a:avLst/>
          </a:prstGeom>
        </p:spPr>
        <p:txBody>
          <a:bodyPr anchor="t" rtlCol="false" tIns="0" lIns="0" bIns="0" rIns="0">
            <a:spAutoFit/>
          </a:bodyPr>
          <a:lstStyle/>
          <a:p>
            <a:pPr algn="l">
              <a:lnSpc>
                <a:spcPts val="2800"/>
              </a:lnSpc>
              <a:spcBef>
                <a:spcPct val="0"/>
              </a:spcBef>
            </a:pPr>
            <a:r>
              <a:rPr lang="en-US" sz="2000">
                <a:solidFill>
                  <a:srgbClr val="E5E1DA"/>
                </a:solidFill>
                <a:latin typeface="Lato"/>
                <a:ea typeface="Lato"/>
                <a:cs typeface="Lato"/>
                <a:sym typeface="Lato"/>
              </a:rPr>
              <a:t>Sugnal Vase</a:t>
            </a:r>
          </a:p>
        </p:txBody>
      </p:sp>
      <p:sp>
        <p:nvSpPr>
          <p:cNvPr name="Freeform 34" id="34"/>
          <p:cNvSpPr/>
          <p:nvPr/>
        </p:nvSpPr>
        <p:spPr>
          <a:xfrm flipH="false" flipV="false" rot="0">
            <a:off x="1145405" y="8790972"/>
            <a:ext cx="476057" cy="476057"/>
          </a:xfrm>
          <a:custGeom>
            <a:avLst/>
            <a:gdLst/>
            <a:ahLst/>
            <a:cxnLst/>
            <a:rect r="r" b="b" t="t" l="l"/>
            <a:pathLst>
              <a:path h="476057" w="476057">
                <a:moveTo>
                  <a:pt x="0" y="0"/>
                </a:moveTo>
                <a:lnTo>
                  <a:pt x="476057" y="0"/>
                </a:lnTo>
                <a:lnTo>
                  <a:pt x="476057" y="476057"/>
                </a:lnTo>
                <a:lnTo>
                  <a:pt x="0" y="476057"/>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1244847" y="2636062"/>
            <a:ext cx="4849079" cy="6032984"/>
            <a:chOff x="0" y="0"/>
            <a:chExt cx="1277124" cy="1588934"/>
          </a:xfrm>
        </p:grpSpPr>
        <p:sp>
          <p:nvSpPr>
            <p:cNvPr name="Freeform 5" id="5"/>
            <p:cNvSpPr/>
            <p:nvPr/>
          </p:nvSpPr>
          <p:spPr>
            <a:xfrm flipH="false" flipV="false" rot="0">
              <a:off x="0" y="0"/>
              <a:ext cx="1277124" cy="1588934"/>
            </a:xfrm>
            <a:custGeom>
              <a:avLst/>
              <a:gdLst/>
              <a:ahLst/>
              <a:cxnLst/>
              <a:rect r="r" b="b" t="t" l="l"/>
              <a:pathLst>
                <a:path h="1588934" w="1277124">
                  <a:moveTo>
                    <a:pt x="31932" y="0"/>
                  </a:moveTo>
                  <a:lnTo>
                    <a:pt x="1245192" y="0"/>
                  </a:lnTo>
                  <a:cubicBezTo>
                    <a:pt x="1253661" y="0"/>
                    <a:pt x="1261783" y="3364"/>
                    <a:pt x="1267771" y="9353"/>
                  </a:cubicBezTo>
                  <a:cubicBezTo>
                    <a:pt x="1273759" y="15341"/>
                    <a:pt x="1277124" y="23463"/>
                    <a:pt x="1277124" y="31932"/>
                  </a:cubicBezTo>
                  <a:lnTo>
                    <a:pt x="1277124" y="1557003"/>
                  </a:lnTo>
                  <a:cubicBezTo>
                    <a:pt x="1277124" y="1565471"/>
                    <a:pt x="1273759" y="1573593"/>
                    <a:pt x="1267771" y="1579581"/>
                  </a:cubicBezTo>
                  <a:cubicBezTo>
                    <a:pt x="1261783" y="1585570"/>
                    <a:pt x="1253661" y="1588934"/>
                    <a:pt x="1245192" y="1588934"/>
                  </a:cubicBezTo>
                  <a:lnTo>
                    <a:pt x="31932" y="1588934"/>
                  </a:lnTo>
                  <a:cubicBezTo>
                    <a:pt x="23463" y="1588934"/>
                    <a:pt x="15341" y="1585570"/>
                    <a:pt x="9353" y="1579581"/>
                  </a:cubicBezTo>
                  <a:cubicBezTo>
                    <a:pt x="3364" y="1573593"/>
                    <a:pt x="0" y="1565471"/>
                    <a:pt x="0" y="1557003"/>
                  </a:cubicBezTo>
                  <a:lnTo>
                    <a:pt x="0" y="31932"/>
                  </a:lnTo>
                  <a:cubicBezTo>
                    <a:pt x="0" y="23463"/>
                    <a:pt x="3364" y="15341"/>
                    <a:pt x="9353" y="9353"/>
                  </a:cubicBezTo>
                  <a:cubicBezTo>
                    <a:pt x="15341" y="3364"/>
                    <a:pt x="23463" y="0"/>
                    <a:pt x="31932"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1277124" cy="162703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6580470" y="2580621"/>
            <a:ext cx="4849079" cy="6088425"/>
            <a:chOff x="0" y="0"/>
            <a:chExt cx="1277124" cy="1603536"/>
          </a:xfrm>
        </p:grpSpPr>
        <p:sp>
          <p:nvSpPr>
            <p:cNvPr name="Freeform 8" id="8"/>
            <p:cNvSpPr/>
            <p:nvPr/>
          </p:nvSpPr>
          <p:spPr>
            <a:xfrm flipH="false" flipV="false" rot="0">
              <a:off x="0" y="0"/>
              <a:ext cx="1277124" cy="1603536"/>
            </a:xfrm>
            <a:custGeom>
              <a:avLst/>
              <a:gdLst/>
              <a:ahLst/>
              <a:cxnLst/>
              <a:rect r="r" b="b" t="t" l="l"/>
              <a:pathLst>
                <a:path h="1603536" w="1277124">
                  <a:moveTo>
                    <a:pt x="31932" y="0"/>
                  </a:moveTo>
                  <a:lnTo>
                    <a:pt x="1245192" y="0"/>
                  </a:lnTo>
                  <a:cubicBezTo>
                    <a:pt x="1253661" y="0"/>
                    <a:pt x="1261783" y="3364"/>
                    <a:pt x="1267771" y="9353"/>
                  </a:cubicBezTo>
                  <a:cubicBezTo>
                    <a:pt x="1273759" y="15341"/>
                    <a:pt x="1277124" y="23463"/>
                    <a:pt x="1277124" y="31932"/>
                  </a:cubicBezTo>
                  <a:lnTo>
                    <a:pt x="1277124" y="1571604"/>
                  </a:lnTo>
                  <a:cubicBezTo>
                    <a:pt x="1277124" y="1580073"/>
                    <a:pt x="1273759" y="1588195"/>
                    <a:pt x="1267771" y="1594183"/>
                  </a:cubicBezTo>
                  <a:cubicBezTo>
                    <a:pt x="1261783" y="1600172"/>
                    <a:pt x="1253661" y="1603536"/>
                    <a:pt x="1245192" y="1603536"/>
                  </a:cubicBezTo>
                  <a:lnTo>
                    <a:pt x="31932" y="1603536"/>
                  </a:lnTo>
                  <a:cubicBezTo>
                    <a:pt x="23463" y="1603536"/>
                    <a:pt x="15341" y="1600172"/>
                    <a:pt x="9353" y="1594183"/>
                  </a:cubicBezTo>
                  <a:cubicBezTo>
                    <a:pt x="3364" y="1588195"/>
                    <a:pt x="0" y="1580073"/>
                    <a:pt x="0" y="1571604"/>
                  </a:cubicBezTo>
                  <a:lnTo>
                    <a:pt x="0" y="31932"/>
                  </a:lnTo>
                  <a:cubicBezTo>
                    <a:pt x="0" y="23463"/>
                    <a:pt x="3364" y="15341"/>
                    <a:pt x="9353" y="9353"/>
                  </a:cubicBezTo>
                  <a:cubicBezTo>
                    <a:pt x="15341" y="3364"/>
                    <a:pt x="23463" y="0"/>
                    <a:pt x="31932" y="0"/>
                  </a:cubicBezTo>
                  <a:close/>
                </a:path>
              </a:pathLst>
            </a:custGeom>
            <a:solidFill>
              <a:srgbClr val="000000"/>
            </a:solidFill>
            <a:ln w="38100" cap="sq">
              <a:solidFill>
                <a:srgbClr val="FBF9F1"/>
              </a:solidFill>
              <a:prstDash val="solid"/>
              <a:miter/>
            </a:ln>
          </p:spPr>
        </p:sp>
        <p:sp>
          <p:nvSpPr>
            <p:cNvPr name="TextBox 9" id="9"/>
            <p:cNvSpPr txBox="true"/>
            <p:nvPr/>
          </p:nvSpPr>
          <p:spPr>
            <a:xfrm>
              <a:off x="0" y="-38100"/>
              <a:ext cx="1277124" cy="1641636"/>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1915324" y="2636062"/>
            <a:ext cx="4818279" cy="6032984"/>
            <a:chOff x="0" y="0"/>
            <a:chExt cx="1269012" cy="1588934"/>
          </a:xfrm>
        </p:grpSpPr>
        <p:sp>
          <p:nvSpPr>
            <p:cNvPr name="Freeform 11" id="11"/>
            <p:cNvSpPr/>
            <p:nvPr/>
          </p:nvSpPr>
          <p:spPr>
            <a:xfrm flipH="false" flipV="false" rot="0">
              <a:off x="0" y="0"/>
              <a:ext cx="1269012" cy="1588934"/>
            </a:xfrm>
            <a:custGeom>
              <a:avLst/>
              <a:gdLst/>
              <a:ahLst/>
              <a:cxnLst/>
              <a:rect r="r" b="b" t="t" l="l"/>
              <a:pathLst>
                <a:path h="1588934" w="1269012">
                  <a:moveTo>
                    <a:pt x="32136" y="0"/>
                  </a:moveTo>
                  <a:lnTo>
                    <a:pt x="1236876" y="0"/>
                  </a:lnTo>
                  <a:cubicBezTo>
                    <a:pt x="1245399" y="0"/>
                    <a:pt x="1253573" y="3386"/>
                    <a:pt x="1259599" y="9412"/>
                  </a:cubicBezTo>
                  <a:cubicBezTo>
                    <a:pt x="1265626" y="15439"/>
                    <a:pt x="1269012" y="23613"/>
                    <a:pt x="1269012" y="32136"/>
                  </a:cubicBezTo>
                  <a:lnTo>
                    <a:pt x="1269012" y="1556798"/>
                  </a:lnTo>
                  <a:cubicBezTo>
                    <a:pt x="1269012" y="1574546"/>
                    <a:pt x="1254624" y="1588934"/>
                    <a:pt x="1236876" y="1588934"/>
                  </a:cubicBezTo>
                  <a:lnTo>
                    <a:pt x="32136" y="1588934"/>
                  </a:lnTo>
                  <a:cubicBezTo>
                    <a:pt x="14388" y="1588934"/>
                    <a:pt x="0" y="1574546"/>
                    <a:pt x="0" y="1556798"/>
                  </a:cubicBezTo>
                  <a:lnTo>
                    <a:pt x="0" y="32136"/>
                  </a:lnTo>
                  <a:cubicBezTo>
                    <a:pt x="0" y="14388"/>
                    <a:pt x="14388" y="0"/>
                    <a:pt x="32136" y="0"/>
                  </a:cubicBezTo>
                  <a:close/>
                </a:path>
              </a:pathLst>
            </a:custGeom>
            <a:solidFill>
              <a:srgbClr val="000000"/>
            </a:solidFill>
            <a:ln w="38100" cap="sq">
              <a:solidFill>
                <a:srgbClr val="FBF9F1"/>
              </a:solidFill>
              <a:prstDash val="solid"/>
              <a:miter/>
            </a:ln>
          </p:spPr>
        </p:sp>
        <p:sp>
          <p:nvSpPr>
            <p:cNvPr name="TextBox 12" id="12"/>
            <p:cNvSpPr txBox="true"/>
            <p:nvPr/>
          </p:nvSpPr>
          <p:spPr>
            <a:xfrm>
              <a:off x="0" y="-38100"/>
              <a:ext cx="1269012" cy="1627034"/>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12154501" y="5527807"/>
            <a:ext cx="4373858" cy="2881307"/>
          </a:xfrm>
          <a:custGeom>
            <a:avLst/>
            <a:gdLst/>
            <a:ahLst/>
            <a:cxnLst/>
            <a:rect r="r" b="b" t="t" l="l"/>
            <a:pathLst>
              <a:path h="2881307" w="4373858">
                <a:moveTo>
                  <a:pt x="0" y="0"/>
                </a:moveTo>
                <a:lnTo>
                  <a:pt x="4373858" y="0"/>
                </a:lnTo>
                <a:lnTo>
                  <a:pt x="4373858" y="2881307"/>
                </a:lnTo>
                <a:lnTo>
                  <a:pt x="0" y="2881307"/>
                </a:lnTo>
                <a:lnTo>
                  <a:pt x="0" y="0"/>
                </a:lnTo>
                <a:close/>
              </a:path>
            </a:pathLst>
          </a:custGeom>
          <a:blipFill>
            <a:blip r:embed="rId4"/>
            <a:stretch>
              <a:fillRect l="-5128" t="-68303" r="0" b="-44478"/>
            </a:stretch>
          </a:blipFill>
          <a:ln w="38100" cap="sq">
            <a:solidFill>
              <a:srgbClr val="000000"/>
            </a:solidFill>
            <a:prstDash val="solid"/>
            <a:miter/>
          </a:ln>
        </p:spPr>
      </p:sp>
      <p:sp>
        <p:nvSpPr>
          <p:cNvPr name="Freeform 14" id="14"/>
          <p:cNvSpPr/>
          <p:nvPr/>
        </p:nvSpPr>
        <p:spPr>
          <a:xfrm flipH="false" flipV="false" rot="0">
            <a:off x="1454573" y="5624834"/>
            <a:ext cx="4463776" cy="2784280"/>
          </a:xfrm>
          <a:custGeom>
            <a:avLst/>
            <a:gdLst/>
            <a:ahLst/>
            <a:cxnLst/>
            <a:rect r="r" b="b" t="t" l="l"/>
            <a:pathLst>
              <a:path h="2784280" w="4463776">
                <a:moveTo>
                  <a:pt x="0" y="0"/>
                </a:moveTo>
                <a:lnTo>
                  <a:pt x="4463776" y="0"/>
                </a:lnTo>
                <a:lnTo>
                  <a:pt x="4463776" y="2784280"/>
                </a:lnTo>
                <a:lnTo>
                  <a:pt x="0" y="2784280"/>
                </a:lnTo>
                <a:lnTo>
                  <a:pt x="0" y="0"/>
                </a:lnTo>
                <a:close/>
              </a:path>
            </a:pathLst>
          </a:custGeom>
          <a:blipFill>
            <a:blip r:embed="rId5"/>
            <a:stretch>
              <a:fillRect l="0" t="0" r="0" b="0"/>
            </a:stretch>
          </a:blipFill>
        </p:spPr>
      </p:sp>
      <p:sp>
        <p:nvSpPr>
          <p:cNvPr name="Freeform 15" id="15"/>
          <p:cNvSpPr/>
          <p:nvPr/>
        </p:nvSpPr>
        <p:spPr>
          <a:xfrm flipH="false" flipV="false" rot="0">
            <a:off x="6816695" y="5672721"/>
            <a:ext cx="4376630" cy="2736393"/>
          </a:xfrm>
          <a:custGeom>
            <a:avLst/>
            <a:gdLst/>
            <a:ahLst/>
            <a:cxnLst/>
            <a:rect r="r" b="b" t="t" l="l"/>
            <a:pathLst>
              <a:path h="2736393" w="4376630">
                <a:moveTo>
                  <a:pt x="0" y="0"/>
                </a:moveTo>
                <a:lnTo>
                  <a:pt x="4376630" y="0"/>
                </a:lnTo>
                <a:lnTo>
                  <a:pt x="4376630" y="2736393"/>
                </a:lnTo>
                <a:lnTo>
                  <a:pt x="0" y="2736393"/>
                </a:lnTo>
                <a:lnTo>
                  <a:pt x="0" y="0"/>
                </a:lnTo>
                <a:close/>
              </a:path>
            </a:pathLst>
          </a:custGeom>
          <a:blipFill>
            <a:blip r:embed="rId6"/>
            <a:stretch>
              <a:fillRect l="0" t="-584" r="0" b="-5976"/>
            </a:stretch>
          </a:blipFill>
        </p:spPr>
      </p:sp>
      <p:sp>
        <p:nvSpPr>
          <p:cNvPr name="TextBox 16" id="16"/>
          <p:cNvSpPr txBox="true"/>
          <p:nvPr/>
        </p:nvSpPr>
        <p:spPr>
          <a:xfrm rot="0">
            <a:off x="1562803" y="3589655"/>
            <a:ext cx="4365072" cy="1553845"/>
          </a:xfrm>
          <a:prstGeom prst="rect">
            <a:avLst/>
          </a:prstGeom>
        </p:spPr>
        <p:txBody>
          <a:bodyPr anchor="t" rtlCol="false" tIns="0" lIns="0" bIns="0" rIns="0">
            <a:spAutoFit/>
          </a:bodyPr>
          <a:lstStyle/>
          <a:p>
            <a:pPr algn="l">
              <a:lnSpc>
                <a:spcPts val="3079"/>
              </a:lnSpc>
              <a:spcBef>
                <a:spcPct val="0"/>
              </a:spcBef>
            </a:pPr>
            <a:r>
              <a:rPr lang="en-US" b="true" sz="2199">
                <a:solidFill>
                  <a:srgbClr val="E5E1DA"/>
                </a:solidFill>
                <a:latin typeface="Lato Bold"/>
                <a:ea typeface="Lato Bold"/>
                <a:cs typeface="Lato Bold"/>
                <a:sym typeface="Lato Bold"/>
              </a:rPr>
              <a:t>Signal Vase</a:t>
            </a:r>
            <a:r>
              <a:rPr lang="en-US" sz="2199">
                <a:solidFill>
                  <a:srgbClr val="E5E1DA"/>
                </a:solidFill>
                <a:latin typeface="Lato"/>
                <a:ea typeface="Lato"/>
                <a:cs typeface="Lato"/>
                <a:sym typeface="Lato"/>
              </a:rPr>
              <a:t> taps into the expansive trading industry, offering unparalleled opportunities for significant returns on investment.</a:t>
            </a:r>
          </a:p>
        </p:txBody>
      </p:sp>
      <p:sp>
        <p:nvSpPr>
          <p:cNvPr name="TextBox 17" id="17"/>
          <p:cNvSpPr txBox="true"/>
          <p:nvPr/>
        </p:nvSpPr>
        <p:spPr>
          <a:xfrm rot="0">
            <a:off x="1562803" y="3006478"/>
            <a:ext cx="4266367" cy="43180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Exceptional ROI Potential</a:t>
            </a:r>
          </a:p>
        </p:txBody>
      </p:sp>
      <p:sp>
        <p:nvSpPr>
          <p:cNvPr name="TextBox 18" id="18"/>
          <p:cNvSpPr txBox="true"/>
          <p:nvPr/>
        </p:nvSpPr>
        <p:spPr>
          <a:xfrm rot="0">
            <a:off x="4074352" y="945000"/>
            <a:ext cx="10139297" cy="1454150"/>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WHY YOU SHOULD CHOOSE SIGNAL VASE</a:t>
            </a:r>
          </a:p>
        </p:txBody>
      </p:sp>
      <p:sp>
        <p:nvSpPr>
          <p:cNvPr name="TextBox 19" id="19"/>
          <p:cNvSpPr txBox="true"/>
          <p:nvPr/>
        </p:nvSpPr>
        <p:spPr>
          <a:xfrm rot="0">
            <a:off x="6816695" y="3873700"/>
            <a:ext cx="4805360" cy="155384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Our in</a:t>
            </a:r>
            <a:r>
              <a:rPr lang="en-US" sz="2199">
                <a:solidFill>
                  <a:srgbClr val="E5E1DA"/>
                </a:solidFill>
                <a:latin typeface="Lato"/>
                <a:ea typeface="Lato"/>
                <a:cs typeface="Lato"/>
                <a:sym typeface="Lato"/>
              </a:rPr>
              <a:t>n</a:t>
            </a:r>
            <a:r>
              <a:rPr lang="en-US" sz="2199">
                <a:solidFill>
                  <a:srgbClr val="E5E1DA"/>
                </a:solidFill>
                <a:latin typeface="Lato"/>
                <a:ea typeface="Lato"/>
                <a:cs typeface="Lato"/>
                <a:sym typeface="Lato"/>
              </a:rPr>
              <a:t>ovat</a:t>
            </a:r>
            <a:r>
              <a:rPr lang="en-US" sz="2199">
                <a:solidFill>
                  <a:srgbClr val="E5E1DA"/>
                </a:solidFill>
                <a:latin typeface="Lato"/>
                <a:ea typeface="Lato"/>
                <a:cs typeface="Lato"/>
                <a:sym typeface="Lato"/>
              </a:rPr>
              <a:t>i</a:t>
            </a:r>
            <a:r>
              <a:rPr lang="en-US" sz="2199">
                <a:solidFill>
                  <a:srgbClr val="E5E1DA"/>
                </a:solidFill>
                <a:latin typeface="Lato"/>
                <a:ea typeface="Lato"/>
                <a:cs typeface="Lato"/>
                <a:sym typeface="Lato"/>
              </a:rPr>
              <a:t>v</a:t>
            </a:r>
            <a:r>
              <a:rPr lang="en-US" sz="2199">
                <a:solidFill>
                  <a:srgbClr val="E5E1DA"/>
                </a:solidFill>
                <a:latin typeface="Lato"/>
                <a:ea typeface="Lato"/>
                <a:cs typeface="Lato"/>
                <a:sym typeface="Lato"/>
              </a:rPr>
              <a:t>e </a:t>
            </a:r>
            <a:r>
              <a:rPr lang="en-US" sz="2199">
                <a:solidFill>
                  <a:srgbClr val="E5E1DA"/>
                </a:solidFill>
                <a:latin typeface="Lato"/>
                <a:ea typeface="Lato"/>
                <a:cs typeface="Lato"/>
                <a:sym typeface="Lato"/>
              </a:rPr>
              <a:t>approach addresses real-world trading challenges, providing solutions that are both scalable and impactful.</a:t>
            </a:r>
          </a:p>
        </p:txBody>
      </p:sp>
      <p:sp>
        <p:nvSpPr>
          <p:cNvPr name="TextBox 20" id="20"/>
          <p:cNvSpPr txBox="true"/>
          <p:nvPr/>
        </p:nvSpPr>
        <p:spPr>
          <a:xfrm rot="0">
            <a:off x="6864938" y="2971137"/>
            <a:ext cx="4328387" cy="86995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Disruptive and Scalable Business Model</a:t>
            </a:r>
          </a:p>
        </p:txBody>
      </p:sp>
      <p:sp>
        <p:nvSpPr>
          <p:cNvPr name="TextBox 21" id="21"/>
          <p:cNvSpPr txBox="true"/>
          <p:nvPr/>
        </p:nvSpPr>
        <p:spPr>
          <a:xfrm rot="0">
            <a:off x="12221796" y="4068963"/>
            <a:ext cx="4239269" cy="1163320"/>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Long-term scalability with plans to evolve into an AI-powered exchange.</a:t>
            </a:r>
          </a:p>
        </p:txBody>
      </p:sp>
      <p:sp>
        <p:nvSpPr>
          <p:cNvPr name="TextBox 22" id="22"/>
          <p:cNvSpPr txBox="true"/>
          <p:nvPr/>
        </p:nvSpPr>
        <p:spPr>
          <a:xfrm rot="0">
            <a:off x="12221796" y="3006478"/>
            <a:ext cx="4239269" cy="1308100"/>
          </a:xfrm>
          <a:prstGeom prst="rect">
            <a:avLst/>
          </a:prstGeom>
        </p:spPr>
        <p:txBody>
          <a:bodyPr anchor="t" rtlCol="false" tIns="0" lIns="0" bIns="0" rIns="0">
            <a:spAutoFit/>
          </a:bodyPr>
          <a:lstStyle/>
          <a:p>
            <a:pPr algn="l">
              <a:lnSpc>
                <a:spcPts val="3500"/>
              </a:lnSpc>
            </a:pPr>
            <a:r>
              <a:rPr lang="en-US" sz="2500" b="true">
                <a:solidFill>
                  <a:srgbClr val="FBF9F1"/>
                </a:solidFill>
                <a:latin typeface="Lato Bold"/>
                <a:ea typeface="Lato Bold"/>
                <a:cs typeface="Lato Bold"/>
                <a:sym typeface="Lato Bold"/>
              </a:rPr>
              <a:t>Future Expansion as an AI-Powered Exchange</a:t>
            </a:r>
          </a:p>
          <a:p>
            <a:pPr algn="l">
              <a:lnSpc>
                <a:spcPts val="3500"/>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DAGZelZowm0</dc:identifier>
  <dcterms:modified xsi:type="dcterms:W3CDTF">2011-08-01T06:04:30Z</dcterms:modified>
  <cp:revision>1</cp:revision>
  <dc:title>Black Elegant and Modern Startup Pitch Deck Presentation</dc:title>
</cp:coreProperties>
</file>

<file path=docProps/thumbnail.jpeg>
</file>